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206477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1/62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5603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7600" b="1">
                <a:solidFill>
                  <a:srgbClr val="FFFFFF"/>
                </a:solidFill>
              </a:defRPr>
            </a:pPr>
            <a:r>
              <a:t>SANAYİDE DİJİTAL DÖNÜŞÜM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45720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6B00"/>
                </a:solidFill>
              </a:defRPr>
            </a:pPr>
            <a:r>
              <a:t>AI Araçlarıyla Fikirden Ürüne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2064774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10/62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📜 4 SANAYİ DEVRİMİ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468880"/>
            <a:ext cx="11887200" cy="1188720"/>
          </a:xfrm>
          <a:prstGeom prst="roundRect">
            <a:avLst/>
          </a:prstGeom>
          <a:solidFill>
            <a:srgbClr val="1E1E1E"/>
          </a:solidFill>
          <a:ln w="508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697480"/>
            <a:ext cx="13716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 b="1">
                <a:solidFill>
                  <a:srgbClr val="FF6B00"/>
                </a:solidFill>
              </a:defRPr>
            </a:pPr>
            <a:r>
              <a:t>1.0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4720" y="2560320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1784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4720" y="2926080"/>
            <a:ext cx="3657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Buhar Makinesi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2400" y="2743200"/>
            <a:ext cx="5029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Mekanik üretim, su ve buhar gücü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71600" y="3749040"/>
            <a:ext cx="11887200" cy="1188720"/>
          </a:xfrm>
          <a:prstGeom prst="roundRect">
            <a:avLst/>
          </a:prstGeom>
          <a:solidFill>
            <a:srgbClr val="1E1E1E"/>
          </a:solidFill>
          <a:ln w="508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828800" y="3977640"/>
            <a:ext cx="13716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 b="1">
                <a:solidFill>
                  <a:srgbClr val="FFC107"/>
                </a:solidFill>
              </a:defRPr>
            </a:pPr>
            <a:r>
              <a:t>2.0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74720" y="3840480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1870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74720" y="4206240"/>
            <a:ext cx="3657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Elektrik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4023360"/>
            <a:ext cx="5029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Seri üretim, montaj hattı, elektrik enerjisi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5029200"/>
            <a:ext cx="11887200" cy="1188720"/>
          </a:xfrm>
          <a:prstGeom prst="roundRect">
            <a:avLst/>
          </a:prstGeom>
          <a:solidFill>
            <a:srgbClr val="1E1E1E"/>
          </a:solidFill>
          <a:ln w="508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5257800"/>
            <a:ext cx="13716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 b="1">
                <a:solidFill>
                  <a:srgbClr val="007BFF"/>
                </a:solidFill>
              </a:defRPr>
            </a:pPr>
            <a:r>
              <a:t>3.0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74720" y="5120640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1969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74720" y="5486400"/>
            <a:ext cx="3657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Bilgisayar &amp; Otomasyon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72400" y="5303520"/>
            <a:ext cx="5029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Dijital devrim, PLC, robotlar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71600" y="6309360"/>
            <a:ext cx="11887200" cy="1188720"/>
          </a:xfrm>
          <a:prstGeom prst="roundRect">
            <a:avLst/>
          </a:prstGeom>
          <a:solidFill>
            <a:srgbClr val="1E1E1E"/>
          </a:solidFill>
          <a:ln w="508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28800" y="6537960"/>
            <a:ext cx="13716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 b="1">
                <a:solidFill>
                  <a:srgbClr val="28C76F"/>
                </a:solidFill>
              </a:defRPr>
            </a:pPr>
            <a:r>
              <a:t>4.0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74720" y="6400800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2011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74720" y="6766560"/>
            <a:ext cx="3657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Siber-Fiziksel Sistemler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72400" y="6583680"/>
            <a:ext cx="5029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IoT, AI, Big Data, Cloud, akıllı fabrikalar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2271251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11/62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🔗 IoT - Nesnelerin İnterneti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011680"/>
            <a:ext cx="11887200" cy="7315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1945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i="1">
                <a:solidFill>
                  <a:srgbClr val="FFFFFF"/>
                </a:solidFill>
              </a:defRPr>
            </a:pPr>
            <a:r>
              <a:t>Fiziksel cihazların internet üzerinden veri toplaması ve paylaşması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1600" y="29260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28800" y="30632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📡 Akıllı Sensörler: Sıcaklık, nem, titreşim, basınç sensörleri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71600" y="36118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28800" y="37490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🏭 Üretim Hattı İzleme: Makine performansı, enerji tüketimi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42976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828800" y="44348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📦 Lojistik Takibi: RFID etiketleri, GPS izleme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49834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28800" y="51206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⚡ Predictive Maintenance: Arıza öncesi uyarı sistemleri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5760720"/>
            <a:ext cx="11887200" cy="822960"/>
          </a:xfrm>
          <a:prstGeom prst="roundRect">
            <a:avLst/>
          </a:prstGeom>
          <a:solidFill>
            <a:srgbClr val="28C76F"/>
          </a:solidFill>
          <a:ln w="508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594360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✨ FAYDA: 💰 %25-30 bakım maliyeti düşüşü, %70 daha az beklenmedik duruş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2477729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12/62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🧠 AI/ML - Yapay Zeka &amp; Makine Öğrenmesi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011680"/>
            <a:ext cx="11887200" cy="7315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1945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i="1">
                <a:solidFill>
                  <a:srgbClr val="FFFFFF"/>
                </a:solidFill>
              </a:defRPr>
            </a:pPr>
            <a:r>
              <a:t>Sistemlerin veriden öğrenerek karar alması ve sürekli gelişmesi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1600" y="29260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28800" y="30632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🔍 Kalite Kontrol: Görüntü işleme ile hatalı ürün tespiti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71600" y="36118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28800" y="37490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📈 Talep Tahmini: Satış verilerinden üretim planlaması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42976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828800" y="44348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🤖 Süreç Optimizasyonu: En verimli üretim parametrelerini bulma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49834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28800" y="51206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🎯 Enerji Yönetimi: Akıllı enerji tüketim optimizasyonu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5760720"/>
            <a:ext cx="11887200" cy="822960"/>
          </a:xfrm>
          <a:prstGeom prst="roundRect">
            <a:avLst/>
          </a:prstGeom>
          <a:solidFill>
            <a:srgbClr val="28C76F"/>
          </a:solidFill>
          <a:ln w="508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594360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✨ FAYDA: 🚀 %20-35 üretim verimliliği artışı, %99.9 kalite oranı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2684206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13/62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📊 Big Data - Büyük Veri Analitiği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011680"/>
            <a:ext cx="11887200" cy="7315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1945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i="1">
                <a:solidFill>
                  <a:srgbClr val="FFFFFF"/>
                </a:solidFill>
              </a:defRPr>
            </a:pPr>
            <a:r>
              <a:t>Büyük hacimli verinin toplanması, depolanması ve analiz edilmesi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1600" y="29260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28800" y="30632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📉 Üretim Analitiği: Çevrim süresi, fire oranı, OEE metrikleri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71600" y="36118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28800" y="37490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🔬 Kalite Analitiği: Hata pattern analizi, root cause analysis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42976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828800" y="44348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🌐 Tedarik Zinciri: Envanter optimizasyonu, risk analizi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49834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28800" y="51206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👥 Müşteri Analitiği: Talep tahminleme, personalizasyon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5760720"/>
            <a:ext cx="11887200" cy="822960"/>
          </a:xfrm>
          <a:prstGeom prst="roundRect">
            <a:avLst/>
          </a:prstGeom>
          <a:solidFill>
            <a:srgbClr val="28C76F"/>
          </a:solidFill>
          <a:ln w="508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594360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✨ FAYDA: 📊 Karar alma hızında %5X artış, %15-20 maliyet düşüşü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2890683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14/62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☁️ Cloud Computing - Bulut Bilişim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011680"/>
            <a:ext cx="11887200" cy="7315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1945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i="1">
                <a:solidFill>
                  <a:srgbClr val="FFFFFF"/>
                </a:solidFill>
              </a:defRPr>
            </a:pPr>
            <a:r>
              <a:t>İnternet üzerinden esnek ve ölçeklenebilir bilişim kaynakları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1600" y="29260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28800" y="30632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💾 Veri Depolama: Sınırsız depolama, otomatik yedekleme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71600" y="36118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28800" y="37490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⚙️ Uygulama Hosting: ERP, MES, PLM sistemleri bulutta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42976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828800" y="44348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🔐 Güvenli Erişim: Her yerden, her cihazdan güvenli bağlantı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49834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28800" y="51206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📡 IoT Platform: Milyonlarca cihazdan veri toplama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5760720"/>
            <a:ext cx="11887200" cy="822960"/>
          </a:xfrm>
          <a:prstGeom prst="roundRect">
            <a:avLst/>
          </a:prstGeom>
          <a:solidFill>
            <a:srgbClr val="28C76F"/>
          </a:solidFill>
          <a:ln w="508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594360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✨ FAYDA: 💸 %30-40 IT altyapı maliyeti düşüşü, sonsuz ölçeklenebilirlik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3097161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15/62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🔄 Dijital İkiz (Digital Twin)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011680"/>
            <a:ext cx="11887200" cy="7315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1945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i="1">
                <a:solidFill>
                  <a:srgbClr val="FFFFFF"/>
                </a:solidFill>
              </a:defRPr>
            </a:pPr>
            <a:r>
              <a:t>Fiziksel varlıkların sanal ortamda birebir dijital kopyası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1600" y="29260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28800" y="30632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🏭 Fabrika Simülasyonu: Üretim hattını sanal ortamda test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71600" y="36118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28800" y="37490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🔧 Ürün Geliştirme: Prototip öncesi sanal testler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42976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828800" y="44348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📐 Süreç Optimizasyonu: "What-if" senaryoları simülasyonu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49834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28800" y="51206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🎓 Eğitim: Risk almadan güvenli öğrenme ortamı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5760720"/>
            <a:ext cx="11887200" cy="822960"/>
          </a:xfrm>
          <a:prstGeom prst="roundRect">
            <a:avLst/>
          </a:prstGeom>
          <a:solidFill>
            <a:srgbClr val="28C76F"/>
          </a:solidFill>
          <a:ln w="508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594360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✨ FAYDA: ⚡ %50 daha hızlı ürün geliştirme, %75 test maliyeti düşüşü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3303638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16/62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🤖 Robotik &amp; Otomasyon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011680"/>
            <a:ext cx="11887200" cy="7315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1945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i="1">
                <a:solidFill>
                  <a:srgbClr val="FFFFFF"/>
                </a:solidFill>
              </a:defRPr>
            </a:pPr>
            <a:r>
              <a:t>Otonom ve yarı-otonom sistemlerle üretim süreçlerinin otomasyonu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1600" y="29260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28800" y="30632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🦾 Endüstriyel Robotlar: Kaynak, boyama, montaj robotları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71600" y="36118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28800" y="37490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🤝 Cobotlar (Collaborative): İnsanlarla yan yana çalışan robotlar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42976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828800" y="44348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🚛 AGV/AMR: Otonom taşıma araçları, akıllı depolar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4983480"/>
            <a:ext cx="11887200" cy="6858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28800" y="5120640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🎯 RPA: Ofis süreçlerinin otomasyonu (fatura, sipariş)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5760720"/>
            <a:ext cx="11887200" cy="822960"/>
          </a:xfrm>
          <a:prstGeom prst="roundRect">
            <a:avLst/>
          </a:prstGeom>
          <a:solidFill>
            <a:srgbClr val="28C76F"/>
          </a:solidFill>
          <a:ln w="508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594360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✨ FAYDA: ⏱️ %24/7 kesintisiz üretim, %60 daha yüksek hassasiyet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3510116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17/62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10:28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🇹🇷 TÜRKİYE'DE SANAYİ 4.0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743200"/>
            <a:ext cx="10972800" cy="100584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DC35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286000" y="28803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Dijital Dönüşüm Hazırlığı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0" y="288036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6B00"/>
                </a:solidFill>
              </a:defRPr>
            </a:pPr>
            <a:r>
              <a:t>52/100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0" y="3291840"/>
            <a:ext cx="8229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0C997"/>
                </a:solidFill>
              </a:defRPr>
            </a:pPr>
            <a:r>
              <a:t>→ Avrupa 28. sıra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0" y="3840480"/>
            <a:ext cx="10972800" cy="100584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DC35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2286000" y="39776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Sanayi 4.0 Yatırımı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5200" y="397764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6B00"/>
                </a:solidFill>
              </a:defRPr>
            </a:pPr>
            <a:r>
              <a:t>$2.5B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86000" y="4389120"/>
            <a:ext cx="8229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0C997"/>
                </a:solidFill>
              </a:defRPr>
            </a:pPr>
            <a:r>
              <a:t>→ 2020-2024 arası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828800" y="4937760"/>
            <a:ext cx="10972800" cy="100584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DC35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2286000" y="50749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Robot Yoğunluğu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5200" y="507492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6B00"/>
                </a:solidFill>
              </a:defRPr>
            </a:pPr>
            <a:r>
              <a:t>22/10K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0" y="5486400"/>
            <a:ext cx="8229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0C997"/>
                </a:solidFill>
              </a:defRPr>
            </a:pPr>
            <a:r>
              <a:t>→ Çalışan başına (Dünya ort: 85)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828800" y="6035040"/>
            <a:ext cx="10972800" cy="100584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DC35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286000" y="617220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Hedef 2030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5200" y="61722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6B00"/>
                </a:solidFill>
              </a:defRPr>
            </a:pPr>
            <a:r>
              <a:t>Top 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86000" y="6583680"/>
            <a:ext cx="8229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0C997"/>
                </a:solidFill>
              </a:defRPr>
            </a:pPr>
            <a:r>
              <a:t>→ Akıllı üretim endeksi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8800" y="7223760"/>
            <a:ext cx="10972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🎯 PROGRAMLAR: Sanayi 4.0 Dönüşüm Programı, Dijital Türkiye 2023, Milli Teknoloji Hamlesi, KOSGEB Dijital Dönüşüm Desteği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3716593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18/62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10:30-10:55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2860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5600" b="1">
                <a:solidFill>
                  <a:srgbClr val="FFFFFF"/>
                </a:solidFill>
              </a:defRPr>
            </a:pPr>
            <a:r>
              <a:t>🛠️ MODERN PROJE ARAÇLARI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0" y="45720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28C76F"/>
                </a:solidFill>
              </a:defRPr>
            </a:pPr>
            <a:r>
              <a:t>Cursor • Claude Code • Claude • Gemini • ChatGPT • PlantUML • DrawIO • Python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3923070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19/62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10:32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🤖 CLAUDE EKOSİSTEMİ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74320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103120" y="288036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Claude (chat)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288036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Brainstorm, araştırma, problem çözme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379476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103120" y="393192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Claude Projects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393192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Custom instructions, döküman yükleme, proje yönetimi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28800" y="484632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103120" y="498348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Claude Code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29200" y="498348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Kod yazma, debugging, refactoring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28800" y="589788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103120" y="603504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DeepResearch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9200" y="603504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Kapsamlı literatür taraması, patent araştırması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412954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2/62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Dr. Öğr. Üyesi Uğur CORUH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3657600"/>
            <a:ext cx="73152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>
                <a:solidFill>
                  <a:srgbClr val="FFFFFF"/>
                </a:solidFill>
              </a:defRPr>
            </a:pPr>
            <a:r>
              <a:t>RTEÜ Erasmus+</a:t>
            </a:r>
          </a:p>
          <a:p>
            <a:pPr algn="ctr">
              <a:defRPr sz="2200">
                <a:solidFill>
                  <a:srgbClr val="FFFFFF"/>
                </a:solidFill>
              </a:defRPr>
            </a:pPr>
            <a:r>
              <a:t>19 Ekim 2025, Pazar</a:t>
            </a:r>
          </a:p>
          <a:p>
            <a:pPr algn="ctr">
              <a:defRPr sz="2200">
                <a:solidFill>
                  <a:srgbClr val="FFFFFF"/>
                </a:solidFill>
              </a:defRPr>
            </a:pPr>
            <a:r>
              <a:t>10:00 - 12:00</a:t>
            </a:r>
          </a:p>
          <a:p>
            <a:pPr algn="ctr">
              <a:defRPr sz="2200">
                <a:solidFill>
                  <a:srgbClr val="FFFFFF"/>
                </a:solidFill>
              </a:defRPr>
            </a:pPr>
            <a:r>
              <a:t>50 Öğrenci → 25 Proje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4129548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20/62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10:40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💻 GELİŞTİRME ARAÇLARI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74320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103120" y="288036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Cursor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288036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AI pair programming, otomatik kod tamamlama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379476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103120" y="393192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GitHub Copilot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393192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Kod önerileri, test yazımı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28800" y="484632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103120" y="498348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GitHub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29200" y="498348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Versiyon kontrol, CI/CD, collaboration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28800" y="589788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103120" y="603504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VS 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9200" y="603504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Code editor, extensions, terminal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4336025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21/62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10:48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🎨 DİYAGRAM &amp; DÖKÜMAN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74320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103120" y="288036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PlantUML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288036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UML diyagramları, kod ile diagram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379476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103120" y="393192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DrawIO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393192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Akış diyagramları, mimari şemaları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28800" y="484632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103120" y="498348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Python-docx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29200" y="498348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Otomatik Word dökümanı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28800" y="589788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103120" y="603504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Python-pptx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9200" y="603504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Otomatik PowerPoint sunumu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4542503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22/62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10:52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🔍 ARAŞTIRMA &amp; YARDIMCI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74320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103120" y="288036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ChatGPT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288036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Alternatif bakış açısı, yaratıcı fikirler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379476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103120" y="393192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Gemini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393192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Google entegrasyonu, multimodal analiz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28800" y="484632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103120" y="498348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Perplexity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29200" y="498348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Güncel bilgi, kaynak araştırması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28800" y="5897880"/>
            <a:ext cx="109728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103120" y="603504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Python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9200" y="6035040"/>
            <a:ext cx="74980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→ Otomasyon, veri işleme, web scraping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4748980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23/62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436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9436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10:53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7432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7200" b="1">
                <a:solidFill>
                  <a:srgbClr val="FF6B00"/>
                </a:solidFill>
              </a:defRPr>
            </a:pPr>
            <a:r>
              <a:t>🎬 CANLI DEMO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0" y="50292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Claude ile 5 dakikada proje önerisi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4955458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24/62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10:42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200" b="1">
                <a:solidFill>
                  <a:srgbClr val="FFFFFF"/>
                </a:solidFill>
              </a:defRPr>
            </a:pPr>
            <a:r>
              <a:t>🤔 AI ARAÇLARI NEDEN GEREKLİ?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286000"/>
            <a:ext cx="11887200" cy="8229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42316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/>
            </a:pPr>
            <a:r>
              <a:t>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60320" y="2423160"/>
            <a:ext cx="22860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Hız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29200" y="2468880"/>
            <a:ext cx="7772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100X daha hızlı kod yazma, 10 dakikada proje önerisi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71600" y="3200400"/>
            <a:ext cx="11887200" cy="8229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28800" y="333756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/>
            </a:pPr>
            <a:r>
              <a:t>🎯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60320" y="3337560"/>
            <a:ext cx="22860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Doğruluk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29200" y="3383280"/>
            <a:ext cx="7772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Syntax hataları yok, best practice kodlama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4114800"/>
            <a:ext cx="11887200" cy="8229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28800" y="425196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/>
            </a:pPr>
            <a:r>
              <a:t>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60320" y="4251960"/>
            <a:ext cx="22860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Öğrenme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9200" y="4297680"/>
            <a:ext cx="7772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Yeni diller/framework'leri anında öğrenme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71600" y="5029200"/>
            <a:ext cx="11887200" cy="8229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828800" y="516636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/>
            </a:pPr>
            <a:r>
              <a:t>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60320" y="5166360"/>
            <a:ext cx="22860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Yaratıcılık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29200" y="5212080"/>
            <a:ext cx="7772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Farklı yaklaşımlar, alternatif çözümler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71600" y="5943600"/>
            <a:ext cx="11887200" cy="8229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828800" y="608076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/>
            </a:pPr>
            <a:r>
              <a:t>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60320" y="6080760"/>
            <a:ext cx="22860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24/7 Asistan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29200" y="6126480"/>
            <a:ext cx="7772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Gece 3'te bile yardım alabilen AI pair programmer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371600" y="6858000"/>
            <a:ext cx="11887200" cy="8229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828800" y="699516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200"/>
            </a:pPr>
            <a:r>
              <a:t>🌍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60320" y="6995160"/>
            <a:ext cx="22860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Demokratizasyon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29200" y="7040880"/>
            <a:ext cx="7772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Herkes kod yazabilir, herkes proje geliştirebilir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5161935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25/62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10:44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200" b="1">
                <a:solidFill>
                  <a:srgbClr val="FFFFFF"/>
                </a:solidFill>
              </a:defRPr>
            </a:pPr>
            <a:r>
              <a:t>🎯 AI KULLANIM SENARYOLARI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" y="2468880"/>
            <a:ext cx="1316736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97280" y="2606040"/>
            <a:ext cx="27432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Proje Fikri Bulma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4800" y="269748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2-3 hafta beyin fırtınası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98079" y="2743200"/>
            <a:ext cx="457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6720" y="269748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30 dakika Claude ile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430000" y="2697480"/>
            <a:ext cx="201168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1430000" y="2697480"/>
            <a:ext cx="201168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💰 %95 zaman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1520" y="3474720"/>
            <a:ext cx="1316736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097280" y="3611880"/>
            <a:ext cx="27432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Literatür Taraması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4800" y="370332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1-2 hafta manuel araştırma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98079" y="3749040"/>
            <a:ext cx="457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46720" y="370332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1 saat DeepResearch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1430000" y="3703320"/>
            <a:ext cx="201168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1430000" y="3703320"/>
            <a:ext cx="201168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💰 %90 zaman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31520" y="4480560"/>
            <a:ext cx="1316736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097280" y="4617720"/>
            <a:ext cx="27432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Kod Yazımı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14800" y="470916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40 sat/hafta manuel kodlama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8079" y="4754880"/>
            <a:ext cx="457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46720" y="470916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10 sat/hafta AI ile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1430000" y="4709160"/>
            <a:ext cx="201168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1430000" y="4709160"/>
            <a:ext cx="201168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💰 %75 zaman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31520" y="5486400"/>
            <a:ext cx="1316736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097280" y="5623560"/>
            <a:ext cx="27432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Dokümantasyon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14800" y="571500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1 hafta Word'de yazma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98079" y="5760720"/>
            <a:ext cx="457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46720" y="571500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2 saat python-docx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1430000" y="5715000"/>
            <a:ext cx="201168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11430000" y="5715000"/>
            <a:ext cx="201168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💰 %85 zaman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31520" y="6492240"/>
            <a:ext cx="1316736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1097280" y="6629400"/>
            <a:ext cx="27432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Sunum Hazırlama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14800" y="672084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2 gün PowerPoint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98079" y="6766560"/>
            <a:ext cx="457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6720" y="6720840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1 saat python-pptx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30000" y="6720840"/>
            <a:ext cx="201168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1430000" y="6720840"/>
            <a:ext cx="201168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💰 %90 zaman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5368412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26/62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10:46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🔄 AI İLE PROJE GELİŞTİRME AKIM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103120"/>
            <a:ext cx="10972800" cy="6858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2103120" y="2240280"/>
            <a:ext cx="411480" cy="4114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103120" y="224028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1760" y="2240280"/>
            <a:ext cx="13716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İdea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06240" y="2240280"/>
            <a:ext cx="27432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🔧 Claude Chat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2320" y="2286000"/>
            <a:ext cx="5303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Beyin fırtınası, problem tanımlama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28800" y="2834640"/>
            <a:ext cx="10972800" cy="6858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2103120" y="2971800"/>
            <a:ext cx="411480" cy="4114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103120" y="297180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51760" y="2971800"/>
            <a:ext cx="13716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Research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6240" y="2971800"/>
            <a:ext cx="27432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🔧 DeepResearch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32320" y="3017520"/>
            <a:ext cx="5303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Literatür tarama, patent araştırma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828800" y="3566160"/>
            <a:ext cx="10972800" cy="6858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2103120" y="3703320"/>
            <a:ext cx="411480" cy="4114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2103120" y="370332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51760" y="3703320"/>
            <a:ext cx="13716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06240" y="3703320"/>
            <a:ext cx="27432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🔧 Claude Projects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32320" y="3749040"/>
            <a:ext cx="5303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Proje outline, görev dağılımı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828800" y="4297680"/>
            <a:ext cx="10972800" cy="6858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2103120" y="4434840"/>
            <a:ext cx="411480" cy="4114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2103120" y="443484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51760" y="4434840"/>
            <a:ext cx="13716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06240" y="4434840"/>
            <a:ext cx="27432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🔧 Cursor/Claude Code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32320" y="4480560"/>
            <a:ext cx="5303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Kod yazma, debugging, refactoring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828800" y="5029200"/>
            <a:ext cx="10972800" cy="6858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2103120" y="5166360"/>
            <a:ext cx="411480" cy="4114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2103120" y="516636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51760" y="5166360"/>
            <a:ext cx="13716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Document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06240" y="5166360"/>
            <a:ext cx="27432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🔧 Python-docx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32320" y="5212080"/>
            <a:ext cx="5303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Otomatik Word/PDF döküman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828800" y="5760720"/>
            <a:ext cx="10972800" cy="6858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2103120" y="5897880"/>
            <a:ext cx="411480" cy="4114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2103120" y="589788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51760" y="5897880"/>
            <a:ext cx="13716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Present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06240" y="5897880"/>
            <a:ext cx="27432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🔧 Python-pptx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32320" y="5943600"/>
            <a:ext cx="5303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Otomatik PowerPoint sunumu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828800" y="6492240"/>
            <a:ext cx="10972800" cy="6858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2103120" y="6629400"/>
            <a:ext cx="411480" cy="4114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2103120" y="662940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51760" y="6629400"/>
            <a:ext cx="13716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Deploy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06240" y="6629400"/>
            <a:ext cx="274320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🔧 GitHub + CI/CD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32320" y="6675120"/>
            <a:ext cx="5303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Versiyon kontrol, otomatik deploy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5574890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27/62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10:48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🎬 DEMO HAZIRLIĞI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3200" y="2743200"/>
            <a:ext cx="9144000" cy="64008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017520" y="2880360"/>
            <a:ext cx="85953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✅ Claude hesabı açın (claude.ai - ücretsiz)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743200" y="3474720"/>
            <a:ext cx="9144000" cy="64008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017520" y="3611880"/>
            <a:ext cx="85953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✅ Örnek problem hazırlayın: "Fabrikada enerji israfı"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43200" y="4206240"/>
            <a:ext cx="9144000" cy="64008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017520" y="4343400"/>
            <a:ext cx="85953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✅ Prompt şablonu: "TÜBİTAK 2209-A formatında proje önerisi yaz"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43200" y="4937760"/>
            <a:ext cx="9144000" cy="64008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017520" y="5074920"/>
            <a:ext cx="85953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✅ İzleyicilere göstereceğiniz ekranı hazırlayın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43200" y="5669280"/>
            <a:ext cx="9144000" cy="64008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017520" y="5806440"/>
            <a:ext cx="85953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✅ 5 dakika süre tutun - hız önemli!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5781367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28/62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200" b="1">
                <a:solidFill>
                  <a:srgbClr val="FFFFFF"/>
                </a:solidFill>
              </a:defRPr>
            </a:pPr>
            <a:r>
              <a:t>⭐ AI KULLANIM İPUÇLARI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" y="2468880"/>
            <a:ext cx="13167360" cy="10058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97280" y="2560320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Spesifik olun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4800" y="2560320"/>
            <a:ext cx="32004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DC3545"/>
                </a:solidFill>
              </a:defRPr>
            </a:pPr>
            <a:r>
              <a:t>❌ Belirsiz sorular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80" y="2926080"/>
            <a:ext cx="123444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💡 "Python Flask API yaz" yerine "Flask REST API, JWT auth, SQLite DB"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" y="3566160"/>
            <a:ext cx="13167360" cy="10058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097280" y="3657600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Bağlam verin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4800" y="3657600"/>
            <a:ext cx="32004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DC3545"/>
                </a:solidFill>
              </a:defRPr>
            </a:pPr>
            <a:r>
              <a:t>❌ Tek satır prompt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280" y="4023360"/>
            <a:ext cx="123444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💡 Projenin amacını, kullanıcı tipini, kısıtlamaları belirtin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1520" y="4663440"/>
            <a:ext cx="13167360" cy="10058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097280" y="4754880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İteratif çalışın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4800" y="4754880"/>
            <a:ext cx="32004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DC3545"/>
                </a:solidFill>
              </a:defRPr>
            </a:pPr>
            <a:r>
              <a:t>❌ İlk çıktıyı kabul edin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7280" y="5120640"/>
            <a:ext cx="123444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💡 "Şunu ekle, bunu değiştir" diyerek geliştirin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1520" y="5760720"/>
            <a:ext cx="13167360" cy="10058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097280" y="5852160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Doğrulayın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14800" y="5852160"/>
            <a:ext cx="32004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DC3545"/>
                </a:solidFill>
              </a:defRPr>
            </a:pPr>
            <a:r>
              <a:t>❌ Kör güven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97280" y="6217920"/>
            <a:ext cx="123444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💡 AI'ın verdiği kodu test edin, anlamadığınızı sorun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31520" y="6858000"/>
            <a:ext cx="13167360" cy="10058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097280" y="6949440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Versiyon kontrolü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14800" y="6949440"/>
            <a:ext cx="32004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DC3545"/>
                </a:solidFill>
              </a:defRPr>
            </a:pPr>
            <a:r>
              <a:t>❌ Sadece kopyala-yapıştır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7280" y="7315200"/>
            <a:ext cx="123444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💡 Git kullanın, her değişikliği commit edin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5987845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29/62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10:52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3800" b="1">
                <a:solidFill>
                  <a:srgbClr val="FFFFFF"/>
                </a:solidFill>
              </a:defRPr>
            </a:pPr>
            <a:r>
              <a:t>⚖️ AI ARAÇLARI KARŞILAŞTIRMA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4400" y="2468880"/>
            <a:ext cx="128016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371600" y="2606040"/>
            <a:ext cx="18288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Claude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3280" y="251460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En uzun context (200K), Projects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3280" y="2907792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Kod çalıştıramaz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772400" y="2697480"/>
            <a:ext cx="5486400" cy="457200"/>
          </a:xfrm>
          <a:prstGeom prst="roundRect">
            <a:avLst/>
          </a:prstGeom>
          <a:solidFill>
            <a:srgbClr val="20C997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955279" y="2743200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🎯 En iyi: Araştırma, yazma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14400" y="3429000"/>
            <a:ext cx="128016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371600" y="3566160"/>
            <a:ext cx="18288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ChatGPT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3280" y="347472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Plugin ekosistemi, DALL-E entegre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83280" y="3867912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Kısa context (128K)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772400" y="3657600"/>
            <a:ext cx="5486400" cy="457200"/>
          </a:xfrm>
          <a:prstGeom prst="roundRect">
            <a:avLst/>
          </a:prstGeom>
          <a:solidFill>
            <a:srgbClr val="20C997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955279" y="3703320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🎯 En iyi: Genel amaçlı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14400" y="4389120"/>
            <a:ext cx="128016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371600" y="4526280"/>
            <a:ext cx="18288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Gemini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83280" y="443484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Google entegrasyonu, ücretsiz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83280" y="4828032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Kod kalitesi düşük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772400" y="4617720"/>
            <a:ext cx="5486400" cy="457200"/>
          </a:xfrm>
          <a:prstGeom prst="roundRect">
            <a:avLst/>
          </a:prstGeom>
          <a:solidFill>
            <a:srgbClr val="20C997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955279" y="4663440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🎯 En iyi: Hızlı sorular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14400" y="5349240"/>
            <a:ext cx="128016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1371600" y="5486400"/>
            <a:ext cx="18288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Cursor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83280" y="539496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IDE entegre, kod tamamlama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83280" y="5788152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Ücretli ($20/ay)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772400" y="5577840"/>
            <a:ext cx="5486400" cy="457200"/>
          </a:xfrm>
          <a:prstGeom prst="roundRect">
            <a:avLst/>
          </a:prstGeom>
          <a:solidFill>
            <a:srgbClr val="20C997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955279" y="5623560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🎯 En iyi: Yazılım geliştirme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14400" y="6309360"/>
            <a:ext cx="12801600" cy="91440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371600" y="6446520"/>
            <a:ext cx="1828800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Claude Code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83280" y="635508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Terminal komutları, dosya edit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3280" y="6748272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Beta aşaması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772400" y="6537960"/>
            <a:ext cx="5486400" cy="457200"/>
          </a:xfrm>
          <a:prstGeom prst="roundRect">
            <a:avLst/>
          </a:prstGeom>
          <a:solidFill>
            <a:srgbClr val="20C997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955279" y="6583680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🎯 En iyi: Full-stack projeler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619432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3/62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📅 BUGÜNÜN PROGRAMI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28800" y="2011680"/>
            <a:ext cx="10972800" cy="91440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3120" y="2194560"/>
            <a:ext cx="1042416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200" b="1">
                <a:solidFill>
                  <a:srgbClr val="FFFFFF"/>
                </a:solidFill>
              </a:defRPr>
            </a:pPr>
            <a:r>
              <a:t>10:00-10:10 | Açılış &amp; Tanışma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3017520"/>
            <a:ext cx="10972800" cy="91440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103120" y="3200400"/>
            <a:ext cx="1042416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200" b="1">
                <a:solidFill>
                  <a:srgbClr val="FFFFFF"/>
                </a:solidFill>
              </a:defRPr>
            </a:pPr>
            <a:r>
              <a:t>10:10-10:30 | Sanayi 4.0 &amp; Dijital Dönüşüm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28800" y="4023360"/>
            <a:ext cx="10972800" cy="9144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103120" y="4206240"/>
            <a:ext cx="1042416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200" b="1">
                <a:solidFill>
                  <a:srgbClr val="FFFFFF"/>
                </a:solidFill>
              </a:defRPr>
            </a:pPr>
            <a:r>
              <a:t>10:30-10:55 | Modern Araçlar + CANLI DEMO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0" y="5029200"/>
            <a:ext cx="10972800" cy="91440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2103120" y="5212080"/>
            <a:ext cx="1042416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200" b="1">
                <a:solidFill>
                  <a:srgbClr val="FFFFFF"/>
                </a:solidFill>
              </a:defRPr>
            </a:pPr>
            <a:r>
              <a:t>10:55-11:20 | Fonlama Ekosistemi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28800" y="6035040"/>
            <a:ext cx="10972800" cy="914400"/>
          </a:xfrm>
          <a:prstGeom prst="roundRect">
            <a:avLst/>
          </a:prstGeom>
          <a:solidFill>
            <a:srgbClr val="FF47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103120" y="6217920"/>
            <a:ext cx="1042416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200" b="1">
                <a:solidFill>
                  <a:srgbClr val="FFFFFF"/>
                </a:solidFill>
              </a:defRPr>
            </a:pPr>
            <a:r>
              <a:t>11:20-11:30 | MOLA + Hazırlık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828800" y="7040880"/>
            <a:ext cx="10972800" cy="914400"/>
          </a:xfrm>
          <a:prstGeom prst="roundRect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2103120" y="7223760"/>
            <a:ext cx="1042416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200" b="1">
                <a:solidFill>
                  <a:srgbClr val="FFFFFF"/>
                </a:solidFill>
              </a:defRPr>
            </a:pPr>
            <a:r>
              <a:t>11:30-12:00 | HANDS-ON ATÖLYE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6194322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30/62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10:55-11:20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7432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t>💰 FONLAMA EKOSİSTEMİ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6400800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31/62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10:58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🇹🇷 TÜRKİYE FONLARI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743200"/>
            <a:ext cx="11887200" cy="11887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88036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TÜBİTAK 2209-A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288036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💵 7.500 TL • ⏱️ 12 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3337560"/>
            <a:ext cx="10515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Öğrenci projeleri, mentor gerekli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71600" y="4069080"/>
            <a:ext cx="11887200" cy="11887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28800" y="420624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KOSGEB Ar-Ge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400" y="420624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💵 600K TL • ⏱️ 24 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800" y="4663440"/>
            <a:ext cx="10515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Girişimler, %75 hibe, prototip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5394960"/>
            <a:ext cx="11887200" cy="11887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28800" y="553212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Teknofest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6400" y="553212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💵 100K TL • ⏱️ 8 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0" y="5989320"/>
            <a:ext cx="10515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40+ kategori, prototip zorunlu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71600" y="6720840"/>
            <a:ext cx="11887200" cy="118872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828800" y="685800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TÜBİTAK 1512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6400" y="685800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💵 750K TL • ⏱️ 18 ay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0" y="7315200"/>
            <a:ext cx="10515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Teknogirişim, 500K hibe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6607277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32/62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11:08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🌍 ULUSLARARASI FONLAR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103120"/>
            <a:ext cx="10972800" cy="137160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286000" y="228600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FFFFFF"/>
                </a:solidFill>
              </a:defRPr>
            </a:pPr>
            <a:r>
              <a:t>EU Horizon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7BFF"/>
                </a:solidFill>
              </a:defRPr>
            </a:pPr>
            <a:r>
              <a:t>💶 1-10M EUR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0" y="2880360"/>
            <a:ext cx="8229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Konsorsiyum gerekli, TRL 3-9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28800" y="3657600"/>
            <a:ext cx="10972800" cy="137160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2286000" y="384048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FFFFFF"/>
                </a:solidFill>
              </a:defRPr>
            </a:pPr>
            <a:r>
              <a:t>Erasmus+ KA2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384048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7BFF"/>
                </a:solidFill>
              </a:defRPr>
            </a:pPr>
            <a:r>
              <a:t>💶 60-450K EUR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86000" y="4434840"/>
            <a:ext cx="8229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Eğitim ortaklıkları, 2-3 yıl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828800" y="5212080"/>
            <a:ext cx="10972800" cy="137160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2286000" y="539496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FFFFFF"/>
                </a:solidFill>
              </a:defRPr>
            </a:pPr>
            <a:r>
              <a:t>EIC Accelerator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0800" y="539496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7BFF"/>
                </a:solidFill>
              </a:defRPr>
            </a:pPr>
            <a:r>
              <a:t>💶 2.5M EUR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0" y="5989320"/>
            <a:ext cx="8229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Deep-tech startups, equity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6813754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33/62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🎯 FONLAMA NEDEN ÖNEMLİ?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560320"/>
            <a:ext cx="5303520" cy="14630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554480" y="2697479"/>
            <a:ext cx="731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/>
            </a:pPr>
            <a:r>
              <a:t>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77440" y="2743200"/>
            <a:ext cx="4114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Kaynak Sağlar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45920" y="3291839"/>
            <a:ext cx="47548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Prototip, ekipman, yazılım lisansları, danışmanlık hizmetleri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40880" y="2560320"/>
            <a:ext cx="5303520" cy="14630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760" y="2697479"/>
            <a:ext cx="731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/>
            </a:pPr>
            <a:r>
              <a:t>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46720" y="2743200"/>
            <a:ext cx="4114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Hızlandırır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5200" y="3291839"/>
            <a:ext cx="47548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Fikir aşamasından ürüne 2-3 yıl yerine 6-12 ayda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4297680"/>
            <a:ext cx="5303520" cy="14630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554480" y="4434840"/>
            <a:ext cx="731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/>
            </a:pPr>
            <a:r>
              <a:t>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7440" y="4480560"/>
            <a:ext cx="4114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Meşruiyet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45920" y="5029200"/>
            <a:ext cx="47548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TÜBİTAK/KOSGEB onayı, yatırımcı güveni, referans olur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040880" y="4297680"/>
            <a:ext cx="5303520" cy="14630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223760" y="4434840"/>
            <a:ext cx="731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/>
            </a:pPr>
            <a:r>
              <a:t>🎓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46720" y="4480560"/>
            <a:ext cx="4114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Öğrenme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15200" y="5029200"/>
            <a:ext cx="47548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Proje yönetimi, bütçe planlama, raporlama disiplini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71600" y="6035040"/>
            <a:ext cx="5303520" cy="14630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554480" y="6172200"/>
            <a:ext cx="731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/>
            </a:pPr>
            <a:r>
              <a:t>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77440" y="6217920"/>
            <a:ext cx="4114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Ağ Genişletir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45920" y="6766559"/>
            <a:ext cx="47548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Mentorlar, sektör uzmanları, diğer girişimcilerle tanışma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040880" y="6035040"/>
            <a:ext cx="5303520" cy="146304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223760" y="6172200"/>
            <a:ext cx="7315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/>
            </a:pPr>
            <a:r>
              <a:t>📈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46720" y="6217920"/>
            <a:ext cx="4114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Değer Kanıtı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15200" y="6766559"/>
            <a:ext cx="47548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MVP çıktısı, pilot müşteri, pazar validasyonu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7020232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34/62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200" b="1">
                <a:solidFill>
                  <a:srgbClr val="FFFFFF"/>
                </a:solidFill>
              </a:defRPr>
            </a:pPr>
            <a:r>
              <a:t>📋 TÜBİTAK 2209-A BAŞVURU SÜRECİ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286000"/>
            <a:ext cx="11887200" cy="105156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645920" y="2542032"/>
            <a:ext cx="548640" cy="54864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645920" y="2542032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7440" y="2423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Ön Hazırlık (Ocak)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0" y="2651760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⏱️ 2 hafta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77440" y="2834640"/>
            <a:ext cx="8686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Proje ekibi oluştur (2-3 kişi) • Akademik danışman bul • Fikir netleştir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3429000"/>
            <a:ext cx="11887200" cy="105156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645920" y="3685032"/>
            <a:ext cx="548640" cy="54864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645920" y="3685032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77440" y="3566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Başvuru (Şubat-Mart)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30000" y="3794760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⏱️ 3 hafta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77440" y="3977640"/>
            <a:ext cx="8686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Proje özeti (500 kelime) • Detaylı plan (10 sayfa) • Bütçe tablosu • Özgeçmişler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71600" y="4572000"/>
            <a:ext cx="11887200" cy="105156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645920" y="4828032"/>
            <a:ext cx="548640" cy="54864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45920" y="4828032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77440" y="4709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Değerlendirme (Nisan)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30000" y="4937760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⏱️ 4 hafta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7440" y="5120640"/>
            <a:ext cx="8686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Bilimsel değerlendirme • Bütçe inceleme • Panel görüşmesi (seçilenlerde)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371600" y="5715000"/>
            <a:ext cx="11887200" cy="105156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1645920" y="5971032"/>
            <a:ext cx="548640" cy="54864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645920" y="5971032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77440" y="5852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Sonuç &amp; Sözleşme (Mayıs)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430000" y="6080760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⏱️ 2 hafta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77440" y="6263640"/>
            <a:ext cx="8686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Sonuç açıklama • Sözleşme imzalama • Proje başlangıcı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371600" y="6858000"/>
            <a:ext cx="11887200" cy="105156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645920" y="7114032"/>
            <a:ext cx="548640" cy="54864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1645920" y="7114032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77440" y="6995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Proje Yürütme (12 ay)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30000" y="7223760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⏱️ 12 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77440" y="7406640"/>
            <a:ext cx="8686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6 aylık ara rapor • Harcama belgeleri • Nihai rapor &amp; sunum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7226709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35/62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200" b="1">
                <a:solidFill>
                  <a:srgbClr val="FFFFFF"/>
                </a:solidFill>
              </a:defRPr>
            </a:pPr>
            <a:r>
              <a:t>📋 KOSGEB AR-GE BAŞVURU SÜRECİ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011680"/>
            <a:ext cx="11887200" cy="13716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45920" y="2121408"/>
            <a:ext cx="9144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FFC107"/>
                </a:solidFill>
              </a:defRPr>
            </a:pPr>
            <a:r>
              <a:t>Ön Koşullar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800" y="2487168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18-29 yaş arası + Mezun olma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2697480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Şirket kuruluşu (Ltd/AŞ)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800" y="2907792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KOSGEB Girişimcilik eğitimi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71600" y="3474720"/>
            <a:ext cx="11887200" cy="13716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645920" y="3584448"/>
            <a:ext cx="9144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007BFF"/>
                </a:solidFill>
              </a:defRPr>
            </a:pPr>
            <a:r>
              <a:t>Başvuru Dönemi (Yılda 2 kez)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800" y="3950208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İş planı hazırlama (20-30 sayfa)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4160520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Teknik dökümantasyon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0" y="4370832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Finansal tablolar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0" y="4581144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Online başvuru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371600" y="4937760"/>
            <a:ext cx="11887200" cy="13716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645920" y="5047488"/>
            <a:ext cx="9144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FF6B00"/>
                </a:solidFill>
              </a:defRPr>
            </a:pPr>
            <a:r>
              <a:t>Değerlendirme (3 ay)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0" y="5413248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Ön değerlendirme (40 puan)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5623560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Yazılı sınav (online)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0" y="5833872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Mülakat (30 puan)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8800" y="6044184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Sıralama ve sonuç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371600" y="6400800"/>
            <a:ext cx="11887200" cy="13716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1645920" y="6510528"/>
            <a:ext cx="9144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28C76F"/>
                </a:solidFill>
              </a:defRPr>
            </a:pPr>
            <a:r>
              <a:t>Destek Aşamaları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6876288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İşletme Kuruluş: 50K TL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8800" y="7086600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Makine/Teçhizat: 450K TL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28800" y="7296912"/>
            <a:ext cx="10789920" cy="20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✓ İşletme Sermayesi: 100K TL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7433187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36/62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⭐ BAŞARILI PROJE ÖRNEKLERİ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286000"/>
            <a:ext cx="11887200" cy="13716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423160"/>
            <a:ext cx="6400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🏆 Tarım IoT Sensörü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6800" y="242316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TÜBİTAK 2209-A • 7.5K TL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283464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👥 Ekip: Ziraat Müh. (3 kişi)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800" y="315468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📊 Sonuç: 15 çiftlikte pilot, patent başvurusu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71600" y="3794760"/>
            <a:ext cx="11887200" cy="13716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828800" y="3931920"/>
            <a:ext cx="6400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🏆 Yapay Zeka Radyoloji Asistanı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393192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KOSGEB Ar-Ge • 450K TL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434340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👥 Ekip: Bilgisayar Müh. + Tıp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0" y="46634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📊 Sonuç: 2 hastanede kullanımda, %92 doğruluk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5303520"/>
            <a:ext cx="11887200" cy="13716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5440680"/>
            <a:ext cx="6400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🏆 Akıllı Enerji Yönetimi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86800" y="544068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Teknofest 2023 • 100K TL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0" y="585216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👥 Ekip: Elektrik Müh. (4 kişi)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617220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📊 Sonuç: 500 ev/işyerinde %30 tasarruf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71600" y="6812280"/>
            <a:ext cx="11887200" cy="13716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28800" y="6949440"/>
            <a:ext cx="6400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🏆 Eğitim AR Platformu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86800" y="694944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Erasmus+ KA2 • 120K EUR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8800" y="73609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👥 Ekip: Uluslararası ortaklık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768096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📊 Sonuç: 5 ülke, 20 okul, 3000+ öğrenci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7639664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37/62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📅 2025 FONLAMA TAKVİMİ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286000"/>
            <a:ext cx="5669280" cy="18288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45920" y="246888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007BFF"/>
                </a:solidFill>
              </a:defRPr>
            </a:pPr>
            <a:r>
              <a:t>OCAK-ŞUBAT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45920" y="2926080"/>
            <a:ext cx="51206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TÜBİTAK 2209-A başvuruları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KOSGEB 1. dönem başvuruları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589520" y="2286000"/>
            <a:ext cx="5669280" cy="18288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863840" y="246888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6B00"/>
                </a:solidFill>
              </a:defRPr>
            </a:pPr>
            <a:r>
              <a:t>MART-NİSAN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63840" y="2926080"/>
            <a:ext cx="51206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TÜBİTAK değerlendirme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Erasmus+ KA2 başvuruları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Teknofest ön başvuru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4297680"/>
            <a:ext cx="5669280" cy="18288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45920" y="448056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28C76F"/>
                </a:solidFill>
              </a:defRPr>
            </a:pPr>
            <a:r>
              <a:t>MAYIS-HAZİRAN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45920" y="4937760"/>
            <a:ext cx="51206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TÜBİTAK sonuçları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KOSGEB değerlendirme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Teknofest final başvuru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589520" y="4297680"/>
            <a:ext cx="5669280" cy="18288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63840" y="448056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C107"/>
                </a:solidFill>
              </a:defRPr>
            </a:pPr>
            <a:r>
              <a:t>TEMMUZ-AĞUSTOS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63840" y="4937760"/>
            <a:ext cx="51206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Teknofest yarışmaları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Proje başlangıçları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Yaz dönemi çalışmaları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71600" y="6309360"/>
            <a:ext cx="5669280" cy="18288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645920" y="649224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8258FF"/>
                </a:solidFill>
              </a:defRPr>
            </a:pPr>
            <a:r>
              <a:t>EYLÜL-EKİM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5920" y="6949440"/>
            <a:ext cx="51206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KOSGEB 2. dönem başvuruları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Horizon Europe çağrıları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TÜBİTAK 1512 başvuruları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89520" y="6309360"/>
            <a:ext cx="5669280" cy="18288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FF478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863840" y="649224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4785"/>
                </a:solidFill>
              </a:defRPr>
            </a:pPr>
            <a:r>
              <a:t>KASIM-ARALIK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63840" y="6949440"/>
            <a:ext cx="51206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Ara raporlar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Bütçe revizyonları</a:t>
            </a:r>
          </a:p>
          <a:p>
            <a:pPr>
              <a:spcBef>
                <a:spcPts val="1200"/>
              </a:spcBef>
              <a:defRPr sz="2000">
                <a:solidFill>
                  <a:srgbClr val="FFFFFF"/>
                </a:solidFill>
              </a:defRPr>
            </a:pPr>
            <a:r>
              <a:t>• Yıl sonu sunumları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7846141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38/62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864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4864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11:20-11:30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2860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6400" b="1">
                <a:solidFill>
                  <a:srgbClr val="FF4785"/>
                </a:solidFill>
              </a:defRPr>
            </a:pPr>
            <a:r>
              <a:t>☕ MOLA &amp; HAZIRLIK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3200" y="4114800"/>
            <a:ext cx="9144000" cy="3200400"/>
          </a:xfrm>
          <a:prstGeom prst="roundRect">
            <a:avLst/>
          </a:prstGeom>
          <a:solidFill>
            <a:srgbClr val="1E1E1E"/>
          </a:solidFill>
          <a:ln w="50800">
            <a:solidFill>
              <a:srgbClr val="FF478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00400" y="4389120"/>
            <a:ext cx="8229600" cy="265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  <a:defRPr sz="2200">
                <a:solidFill>
                  <a:srgbClr val="FFFFFF"/>
                </a:solidFill>
              </a:defRPr>
            </a:pPr>
            <a:r>
              <a:t>✅ Kısa mola yapın</a:t>
            </a:r>
          </a:p>
          <a:p>
            <a:pPr>
              <a:spcBef>
                <a:spcPts val="2000"/>
              </a:spcBef>
              <a:defRPr sz="2200">
                <a:solidFill>
                  <a:srgbClr val="FFFFFF"/>
                </a:solidFill>
              </a:defRPr>
            </a:pPr>
            <a:r>
              <a:t>✅ Laptop/tablet hazırlayın</a:t>
            </a:r>
          </a:p>
          <a:p>
            <a:pPr>
              <a:spcBef>
                <a:spcPts val="2000"/>
              </a:spcBef>
              <a:defRPr sz="2200">
                <a:solidFill>
                  <a:srgbClr val="FFFFFF"/>
                </a:solidFill>
              </a:defRPr>
            </a:pPr>
            <a:r>
              <a:t>✅ Claude hesabınızı açın</a:t>
            </a:r>
          </a:p>
          <a:p>
            <a:pPr>
              <a:spcBef>
                <a:spcPts val="2000"/>
              </a:spcBef>
              <a:defRPr sz="2200">
                <a:solidFill>
                  <a:srgbClr val="FFFFFF"/>
                </a:solidFill>
              </a:defRPr>
            </a:pPr>
            <a:r>
              <a:t>✅ Yan taraftaki kişiyle tanışın</a:t>
            </a:r>
          </a:p>
          <a:p>
            <a:pPr>
              <a:spcBef>
                <a:spcPts val="2000"/>
              </a:spcBef>
              <a:defRPr sz="2200">
                <a:solidFill>
                  <a:srgbClr val="FFFFFF"/>
                </a:solidFill>
              </a:defRPr>
            </a:pPr>
            <a:r>
              <a:t>✅ Takım numaranızı öğrenin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8052619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39/62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11:25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🔐 HESAP KURULUM REHBERİ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286000"/>
            <a:ext cx="5669280" cy="237744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45920" y="2468880"/>
            <a:ext cx="5120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007BFF"/>
                </a:solidFill>
              </a:defRPr>
            </a:pPr>
            <a:r>
              <a:t>🤖 Claude.ai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7360" y="3017520"/>
            <a:ext cx="49377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1. claude.ai adresine git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2. "Sign Up" ile kayıt ol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3. Email doğrula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4. Free plan ile başla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589520" y="2286000"/>
            <a:ext cx="5669280" cy="237744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863840" y="2468880"/>
            <a:ext cx="5120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6B00"/>
                </a:solidFill>
              </a:defRPr>
            </a:pPr>
            <a:r>
              <a:t>💻 GitHub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55280" y="3017520"/>
            <a:ext cx="49377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1. github.com/signup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2. Kullanıcı adı seç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3. Email doğrula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4. Ücretsiz plan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4937760"/>
            <a:ext cx="5669280" cy="237744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45920" y="5120640"/>
            <a:ext cx="5120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28C76F"/>
                </a:solidFill>
              </a:defRPr>
            </a:pPr>
            <a:r>
              <a:t>🟢 ChatGPT (Opsiyonel)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7360" y="5669280"/>
            <a:ext cx="49377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1. chat.openai.com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2. Google ile giriş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3. Free tier yeterli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4. GPT-3.5 kullan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589520" y="4937760"/>
            <a:ext cx="5669280" cy="237744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63840" y="5120640"/>
            <a:ext cx="5120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C107"/>
                </a:solidFill>
              </a:defRPr>
            </a:pPr>
            <a:r>
              <a:t>🔷 Google Gemini (Opsiyonel)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55280" y="5669280"/>
            <a:ext cx="49377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1. gemini.google.com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2. Google hesabı ile giriş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3. Ücretsiz kullan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4. Gemini Pro erişimi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825909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📚 BUGÜN NE ÖĞRENECEKSİNİZ?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" y="2468880"/>
            <a:ext cx="6400800" cy="10972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68680" y="2560320"/>
            <a:ext cx="61264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🏭 Sanayi 4.0 Temelleri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680" y="2926080"/>
            <a:ext cx="61264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8 temel teknoloji: IoT, AI, Big Data, Cloud, Dijital İkiz, Robotik, 3D Print, AR/VR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589520" y="2468880"/>
            <a:ext cx="6400800" cy="10972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26680" y="2560320"/>
            <a:ext cx="61264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🤖 AI Araçları Kullanımı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26680" y="2926080"/>
            <a:ext cx="61264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Claude, ChatGPT, Gemini ile proje geliştirme, DeepResearch ile literatür tarama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1520" y="3657600"/>
            <a:ext cx="6400800" cy="10972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68680" y="3749040"/>
            <a:ext cx="61264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💰 Fonlama Fırsatları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" y="4114800"/>
            <a:ext cx="61264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TÜBİTAK 2209-A (7.5K TL), KOSGEB (600K TL), Horizon Europe ve başvuru formatları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589520" y="3657600"/>
            <a:ext cx="6400800" cy="10972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726680" y="3749040"/>
            <a:ext cx="61264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📝 Proje Yazım Teknikleri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6680" y="4114800"/>
            <a:ext cx="61264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TÜBİTAK formatı, 9 bölümlü proposal şablonu, AI ile otomatik döküman üretimi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1520" y="4846320"/>
            <a:ext cx="6400800" cy="10972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68680" y="4937760"/>
            <a:ext cx="61264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🎯 Problem-Çözüm Metodolojisi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8680" y="5303520"/>
            <a:ext cx="61264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Gerçek sanayi sorunlarını belirleme, uygulanabilir çözümler geliştirme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89520" y="4846320"/>
            <a:ext cx="6400800" cy="10972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726680" y="4937760"/>
            <a:ext cx="61264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🚀 Hızlı Prototipleme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26680" y="5303520"/>
            <a:ext cx="61264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AI yardımıyla 30 dakikada fikir → proje önerisi → pitch hazırlama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31520" y="6035040"/>
            <a:ext cx="6400800" cy="10972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68680" y="6126480"/>
            <a:ext cx="61264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🎤 1 Dakikalık Pitch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8680" y="6492240"/>
            <a:ext cx="61264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Problem-Çözüm-Etki formatında etkili sunum yapma becerileri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589520" y="6035040"/>
            <a:ext cx="6400800" cy="10972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825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726680" y="6126480"/>
            <a:ext cx="61264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🤝 Takım Çalışması &amp; Networking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26680" y="6492240"/>
            <a:ext cx="61264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İkili takımlar, peer feedback (3-2-1 metodu), mentörlük deneyimi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8259096" cy="137160"/>
          </a:xfrm>
          <a:prstGeom prst="roundRect">
            <a:avLst/>
          </a:prstGeom>
          <a:solidFill>
            <a:srgbClr val="825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40/62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11:30-12:00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2860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6800" b="1">
                <a:solidFill>
                  <a:srgbClr val="FF6B00"/>
                </a:solidFill>
              </a:defRPr>
            </a:pPr>
            <a:r>
              <a:t>⚡ HANDS-ON ATÖLYE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0" y="4572000"/>
            <a:ext cx="91440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>
                <a:solidFill>
                  <a:srgbClr val="FFFFFF"/>
                </a:solidFill>
              </a:defRPr>
            </a:pPr>
            <a:r>
              <a:t>30 Dakikada 25 Proje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8465574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41/62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🗺️ ATÖLYE YOL HARİTASI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286000"/>
            <a:ext cx="10972800" cy="1463040"/>
          </a:xfrm>
          <a:prstGeom prst="roundRect">
            <a:avLst/>
          </a:prstGeom>
          <a:solidFill>
            <a:srgbClr val="141414"/>
          </a:solidFill>
          <a:ln w="508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286000" y="246888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⏰ 11:30-11:40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242316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7BFF"/>
                </a:solidFill>
              </a:defRPr>
            </a:pPr>
            <a:r>
              <a:t>FİKİR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0" y="3017520"/>
            <a:ext cx="100584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📋 Takım oluşturma • Problem tanımlama • Çözüm beyin fırtınası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858000" y="3474720"/>
            <a:ext cx="914400" cy="365760"/>
          </a:xfrm>
          <a:prstGeom prst="downArrow">
            <a:avLst/>
          </a:prstGeom>
          <a:solidFill>
            <a:srgbClr val="F8F9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828800" y="4023360"/>
            <a:ext cx="10972800" cy="1463040"/>
          </a:xfrm>
          <a:prstGeom prst="roundRect">
            <a:avLst/>
          </a:prstGeom>
          <a:solidFill>
            <a:srgbClr val="141414"/>
          </a:solidFill>
          <a:ln w="508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286000" y="420624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⏰ 11:40-11:50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29200" y="416052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6B00"/>
                </a:solidFill>
              </a:defRPr>
            </a:pPr>
            <a:r>
              <a:t>PROPOSAL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6000" y="4754880"/>
            <a:ext cx="100584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📋 AI ile araştırma • Proje önerisi yazma • Format kontrolü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6858000" y="5212080"/>
            <a:ext cx="914400" cy="365760"/>
          </a:xfrm>
          <a:prstGeom prst="downArrow">
            <a:avLst/>
          </a:prstGeom>
          <a:solidFill>
            <a:srgbClr val="F8F9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1828800" y="5760720"/>
            <a:ext cx="10972800" cy="1463040"/>
          </a:xfrm>
          <a:prstGeom prst="roundRect">
            <a:avLst/>
          </a:prstGeom>
          <a:solidFill>
            <a:srgbClr val="141414"/>
          </a:solidFill>
          <a:ln w="508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286000" y="59436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⏰ 11:50-12:00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29200" y="589788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28C76F"/>
                </a:solidFill>
              </a:defRPr>
            </a:pPr>
            <a:r>
              <a:t>PITCH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492240"/>
            <a:ext cx="100584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📋 Pitch hazırlama • Prova • Sunum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8672051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42/62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8878529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43/62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👥 TAKIM OLUŞTURMA REHBERİ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286000"/>
            <a:ext cx="11887200" cy="100584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514600"/>
            <a:ext cx="5486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🎯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60320" y="2377440"/>
            <a:ext cx="3657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Tamamlayıcı Beceriler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60320" y="2724912"/>
            <a:ext cx="64008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Yazılım + Donanım + Tasarım + İş Geliştirme kombinasyonu ideal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1200" y="2514600"/>
            <a:ext cx="3200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Farklı bölümlerden</a:t>
            </a:r>
          </a:p>
          <a:p>
            <a:pPr>
              <a:spcBef>
                <a:spcPts val="400"/>
              </a:spcBef>
              <a:defRPr sz="2000">
                <a:solidFill>
                  <a:srgbClr val="DC3545"/>
                </a:solidFill>
              </a:defRPr>
            </a:pPr>
            <a:r>
              <a:t>❌ Hepsi aynı alandan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71600" y="3383280"/>
            <a:ext cx="11887200" cy="100584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828800" y="3611880"/>
            <a:ext cx="5486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⚖️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60320" y="3474720"/>
            <a:ext cx="3657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Dengeli İş Yükü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60320" y="3822192"/>
            <a:ext cx="64008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2-3 kişi ideal. 4+ olursa koordinasyon zorlaşır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01200" y="3611880"/>
            <a:ext cx="3200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2-3 kişi</a:t>
            </a:r>
          </a:p>
          <a:p>
            <a:pPr>
              <a:spcBef>
                <a:spcPts val="400"/>
              </a:spcBef>
              <a:defRPr sz="2000">
                <a:solidFill>
                  <a:srgbClr val="DC3545"/>
                </a:solidFill>
              </a:defRPr>
            </a:pPr>
            <a:r>
              <a:t>❌ Tek kişi veya 5+ kişi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4480560"/>
            <a:ext cx="11887200" cy="100584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4709160"/>
            <a:ext cx="5486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60320" y="4572000"/>
            <a:ext cx="3657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Zaman Uyumu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60320" y="4919472"/>
            <a:ext cx="64008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Herkes eşit zaman ayırabilmeli, proje süresince ulaşılabilir olmalı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01200" y="4709160"/>
            <a:ext cx="3200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Düzenli toplantı</a:t>
            </a:r>
          </a:p>
          <a:p>
            <a:pPr>
              <a:spcBef>
                <a:spcPts val="400"/>
              </a:spcBef>
              <a:defRPr sz="2000">
                <a:solidFill>
                  <a:srgbClr val="DC3545"/>
                </a:solidFill>
              </a:defRPr>
            </a:pPr>
            <a:r>
              <a:t>❌ Farklı şehirler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71600" y="5577840"/>
            <a:ext cx="11887200" cy="100584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28800" y="5806440"/>
            <a:ext cx="5486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60320" y="5669280"/>
            <a:ext cx="3657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Ortak Hedef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60320" y="6016752"/>
            <a:ext cx="640080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Sadece not için değil, gerçekten çözmek istedikleri bir problem olmalı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01200" y="5806440"/>
            <a:ext cx="3200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Tutkulu</a:t>
            </a:r>
          </a:p>
          <a:p>
            <a:pPr>
              <a:spcBef>
                <a:spcPts val="400"/>
              </a:spcBef>
              <a:defRPr sz="2000">
                <a:solidFill>
                  <a:srgbClr val="DC3545"/>
                </a:solidFill>
              </a:defRPr>
            </a:pPr>
            <a:r>
              <a:t>❌ Sadece geçmek için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9085006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44/62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🔍 İYİ PROBLEM SEÇİMİ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4400" y="2286000"/>
            <a:ext cx="12801600" cy="8686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188720" y="251460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GERÇEKÇİ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7600" y="251460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Gerçekten var mı?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0" y="242316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Fabrikalarda %40 enerji israfı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0" y="278892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İnsanlar teleport olamaması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14400" y="3291840"/>
            <a:ext cx="12801600" cy="8686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188720" y="352044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ÖLÇÜLEBİLİR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7600" y="352044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Sayısal veri var mı?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0" y="342900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Yılda 2M TL kayıp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8000" y="379476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"Bazı insanlar mutsuz"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14400" y="4297680"/>
            <a:ext cx="12801600" cy="8686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188720" y="452628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ÇÖZÜMÜ ÇETİN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57600" y="452628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Şu an çözülmemiş mi?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58000" y="443484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Manuel takip çok zaman alıyor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480060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Excel yeterli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14400" y="5303520"/>
            <a:ext cx="12801600" cy="8686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188720" y="553212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KAPSAM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57600" y="553212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6-12 ayda bitirilebilir mi?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8000" y="544068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Prototip + 10 pilot test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58000" y="580644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Dünyayı değiştirme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14400" y="6309360"/>
            <a:ext cx="12801600" cy="8686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188720" y="653796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UZMANLAŞTIRILABİLİR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7600" y="653796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Ekibin bilgisi yeterli mi?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58000" y="644652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8C76F"/>
                </a:solidFill>
              </a:defRPr>
            </a:pPr>
            <a:r>
              <a:t>✅ Bilgisayar müh. + Endüstri müh.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8000" y="6812280"/>
            <a:ext cx="6583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Nükleer füzyon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9291483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45/62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💡 PROBLEM ÖRNEKLERİ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103120"/>
            <a:ext cx="5669280" cy="1600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45920" y="2240279"/>
            <a:ext cx="51206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🏷️ TARIM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45920" y="2606039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❗ Küçük çiftçiler toprak nemini manuel ölçüyor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45920" y="2971800"/>
            <a:ext cx="5120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007BFF"/>
                </a:solidFill>
              </a:defRPr>
            </a:pPr>
            <a:r>
              <a:t>💡 IoT sensörlü akıllı sulama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5920" y="3291839"/>
            <a:ext cx="512064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📈 %40 su tasarrufu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89520" y="2103120"/>
            <a:ext cx="5669280" cy="1600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63840" y="2240279"/>
            <a:ext cx="51206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🏷️ SAĞLIK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63840" y="2606039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❗ Kronik hasta ilaç saatlerini unutuyor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3840" y="2971800"/>
            <a:ext cx="5120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007BFF"/>
                </a:solidFill>
              </a:defRPr>
            </a:pPr>
            <a:r>
              <a:t>💡 Akıllı hatırlatma + takip uygulaması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3840" y="3291839"/>
            <a:ext cx="512064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📈 %60 uyum artışı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3977639"/>
            <a:ext cx="5669280" cy="1600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645920" y="4114800"/>
            <a:ext cx="51206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🏷️ EĞİTİM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45920" y="4480559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❗ Uzaktan eğitimde öğrenci motivasyonu düşük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45920" y="4846320"/>
            <a:ext cx="5120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007BFF"/>
                </a:solidFill>
              </a:defRPr>
            </a:pPr>
            <a:r>
              <a:t>💡 Gamification + AI mentor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5920" y="5166359"/>
            <a:ext cx="512064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📈 %35 tamamlama oranı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89520" y="3977639"/>
            <a:ext cx="5669280" cy="1600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863840" y="4114800"/>
            <a:ext cx="51206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🏷️ LOJİSTİK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63840" y="4480559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❗ Şehir içi teslimat rota optimizasyonu zayıf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63840" y="4846320"/>
            <a:ext cx="5120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007BFF"/>
                </a:solidFill>
              </a:defRPr>
            </a:pPr>
            <a:r>
              <a:t>💡 ML tabanlı dinamik rotalama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63840" y="5166359"/>
            <a:ext cx="512064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📈 %25 yakıt tasarrufu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371600" y="5852159"/>
            <a:ext cx="5669280" cy="1600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45920" y="5989320"/>
            <a:ext cx="51206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🏷️ ENERJİ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45920" y="6355079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❗ Binalarda gereksiz aydınlatma/ısıtma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45920" y="6720840"/>
            <a:ext cx="5120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007BFF"/>
                </a:solidFill>
              </a:defRPr>
            </a:pPr>
            <a:r>
              <a:t>💡 Doluluk sensörlü akıllı otomasyon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45920" y="7040879"/>
            <a:ext cx="512064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📈 %30 enerji düşüşü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589520" y="5852159"/>
            <a:ext cx="5669280" cy="1600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863840" y="5989320"/>
            <a:ext cx="51206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🏷️ ATIK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63840" y="6355079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❗ Geri dönüşüm kutularına yanlış atık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63840" y="6720840"/>
            <a:ext cx="5120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007BFF"/>
                </a:solidFill>
              </a:defRPr>
            </a:pPr>
            <a:r>
              <a:t>💡 Görüntü tanıma ile akıllı sınıflandırma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63840" y="7040879"/>
            <a:ext cx="512064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📈 %50 geri dönüşüm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9497961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46/62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📊 SWOT ANALİZİ ŞABLONU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560320"/>
            <a:ext cx="5669280" cy="2194560"/>
          </a:xfrm>
          <a:prstGeom prst="roundRect">
            <a:avLst/>
          </a:prstGeom>
          <a:solidFill>
            <a:srgbClr val="141414"/>
          </a:solidFill>
          <a:ln w="508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45920" y="274320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28C76F"/>
                </a:solidFill>
              </a:defRPr>
            </a:pPr>
            <a:r>
              <a:t>STRENGTHS (Güçlü Yönler)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7360" y="3200400"/>
            <a:ext cx="49377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Takımın uzmanlığı nedir?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• Hangi kaynaklara erişim var?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• Benzersiz avantajımız nedir?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589520" y="2560320"/>
            <a:ext cx="5669280" cy="2194560"/>
          </a:xfrm>
          <a:prstGeom prst="roundRect">
            <a:avLst/>
          </a:prstGeom>
          <a:solidFill>
            <a:srgbClr val="141414"/>
          </a:solidFill>
          <a:ln w="50800">
            <a:solidFill>
              <a:srgbClr val="DC35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863840" y="274320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DC3545"/>
                </a:solidFill>
              </a:defRPr>
            </a:pPr>
            <a:r>
              <a:t>WEAKNESSES (Zayıf Yönler)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55280" y="3200400"/>
            <a:ext cx="49377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Hangi becerilerde eksiklik var?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• Bütçe/zaman kısıtları nedir?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• Hangi riskleri alamayız?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5029200"/>
            <a:ext cx="5669280" cy="2194560"/>
          </a:xfrm>
          <a:prstGeom prst="roundRect">
            <a:avLst/>
          </a:prstGeom>
          <a:solidFill>
            <a:srgbClr val="141414"/>
          </a:solidFill>
          <a:ln w="508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45920" y="521208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007BFF"/>
                </a:solidFill>
              </a:defRPr>
            </a:pPr>
            <a:r>
              <a:t>OPPORTUNITIES (Fırsatlar)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7360" y="5669280"/>
            <a:ext cx="49377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Hangi trendler işimize yarar?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• Ortaklık fırsatları?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• Pazar boşlukları?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589520" y="5029200"/>
            <a:ext cx="5669280" cy="2194560"/>
          </a:xfrm>
          <a:prstGeom prst="roundRect">
            <a:avLst/>
          </a:prstGeom>
          <a:solidFill>
            <a:srgbClr val="141414"/>
          </a:solidFill>
          <a:ln w="508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63840" y="521208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C107"/>
                </a:solidFill>
              </a:defRPr>
            </a:pPr>
            <a:r>
              <a:t>THREATS (Tehditler)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55280" y="5669280"/>
            <a:ext cx="49377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• Rakipler kimler?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• Teknolojik riskler?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• Regülasyon engelleri?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9704438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47/62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🎯 ÇÖZÜM DEĞERLENDİRME MATRİSİ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743200"/>
            <a:ext cx="4114800" cy="54864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371600" y="2743200"/>
            <a:ext cx="41148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Çözüm Fikri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486400" y="2743200"/>
            <a:ext cx="1828800" cy="54864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486400" y="2743200"/>
            <a:ext cx="18288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Teknik</a:t>
            </a:r>
            <a:br/>
            <a:r>
              <a:t>Zorluk (1-5)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2743200"/>
            <a:ext cx="1828800" cy="54864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315200" y="2743200"/>
            <a:ext cx="18288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Maliyet</a:t>
            </a:r>
            <a:br/>
            <a:r>
              <a:t>(1-5)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144000" y="2743200"/>
            <a:ext cx="1828800" cy="54864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9144000" y="2743200"/>
            <a:ext cx="18288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Etki</a:t>
            </a:r>
            <a:br/>
            <a:r>
              <a:t>(1-5)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972800" y="2743200"/>
            <a:ext cx="1828800" cy="54864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0972800" y="2743200"/>
            <a:ext cx="182880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Toplam</a:t>
            </a:r>
            <a:br/>
            <a:r>
              <a:t>Skor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71600" y="3383280"/>
            <a:ext cx="4114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554480" y="3383280"/>
            <a:ext cx="3749039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IoT Sensörlü Akıllı Sulama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86400" y="338328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486400" y="338328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15200" y="338328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315200" y="338328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144000" y="338328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9144000" y="338328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972800" y="338328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10972800" y="338328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8C76F"/>
                </a:solidFill>
              </a:defRPr>
            </a:pPr>
            <a: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71600" y="3931920"/>
            <a:ext cx="4114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554480" y="3931920"/>
            <a:ext cx="3749039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Blockchain Tabanlı Tedarik Zinciri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86400" y="393192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5486400" y="393192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15200" y="393192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315200" y="393192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4000" y="393192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9144000" y="393192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972800" y="393192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10972800" y="393192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371600" y="4480560"/>
            <a:ext cx="4114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1554480" y="4480560"/>
            <a:ext cx="3749039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Mobil Uygulama ile İlaç Takibi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486400" y="448056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5486400" y="448056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315200" y="448056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315200" y="448056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144000" y="448056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9144000" y="448056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972800" y="4480560"/>
            <a:ext cx="1828800" cy="457200"/>
          </a:xfrm>
          <a:prstGeom prst="rect">
            <a:avLst/>
          </a:prstGeom>
          <a:solidFill>
            <a:srgbClr val="1E1E1E"/>
          </a:solidFill>
          <a:ln w="127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10972800" y="4480560"/>
            <a:ext cx="18288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8C76F"/>
                </a:solidFill>
              </a:defRPr>
            </a:pPr>
            <a:r>
              <a:t>11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71600" y="5303520"/>
            <a:ext cx="118872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📐 FORMÜL: Toplam Skor = (6 - Teknik Zorluk) + (6 - Maliyet) + Etki</a:t>
            </a:r>
          </a:p>
          <a:p>
            <a:pPr>
              <a:spcBef>
                <a:spcPts val="2000"/>
              </a:spcBef>
              <a:defRPr sz="2000">
                <a:solidFill>
                  <a:srgbClr val="F8F9FA"/>
                </a:solidFill>
              </a:defRPr>
            </a:pPr>
            <a:r>
              <a:t>🎯 Hedef: En yüksek skoru seçin (10+ mükemmel, 7-9 iyi, &lt;7 riskli)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9910916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48/62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🎓 MENTOR İPUÇLARI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286000"/>
            <a:ext cx="11887200" cy="118872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423160"/>
            <a:ext cx="10972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💡 FİKİR AŞAMASI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3120" y="283464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Geniş düşünün, sonra daraltın • Kendinize "Neden?" sorusunu 5 kez sorun • Rakipleri araştırın (Google Scholar, Patent DB)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71600" y="3566160"/>
            <a:ext cx="11887200" cy="118872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828800" y="3703320"/>
            <a:ext cx="10972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🔬 ARAŞTIRMA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03120" y="411480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DeepResearch ile son 2 yıl makalelerine bakın • LinkedIn'de sektör uzmanlarını bulun • Benzer projelerin bütçesini inceleyin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4846320"/>
            <a:ext cx="11887200" cy="118872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828800" y="4983480"/>
            <a:ext cx="10972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✍️ YAZIM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3120" y="53949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Her bölümü AI'ya yazdırın, sonra düzenleyin • Sayısal veri olmadan cümle yazmayın • Basit dil kullanın, jargon minimumda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71600" y="6126480"/>
            <a:ext cx="11887200" cy="118872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828800" y="6263640"/>
            <a:ext cx="10972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🎤 SUNUM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3120" y="66751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İlk 10 saniye kritik, dikkat çekin • Demo video hazırlayın (Loom, OBS) • Soruları önceden tahmin edin, cevap hazırlayın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0117393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49/62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🎬 1-DAKİKALIK PITCH ŞABLONU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4400" y="2743200"/>
            <a:ext cx="12801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188720" y="288036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HOOK (5 sn)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7600" y="288036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Dikkat çekici istatistik veya soru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8720" y="3273552"/>
            <a:ext cx="12070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📝 "Fabrikaların %40'ı enerjiyi boşa harcıyor. Peki ya senin okulun?"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14400" y="3703320"/>
            <a:ext cx="12801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188720" y="384048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PROBLEM (15 sn)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0" y="384048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Ne sorunu çözüyorsunuz? Kimleri etkiliyor?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8720" y="4233672"/>
            <a:ext cx="12070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📝 "Türkiye'de yıllık 10B TL enerji israfı var. KOBİler manuel izleme yapıyor, verimsiz."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14400" y="4663440"/>
            <a:ext cx="12801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188720" y="48006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ÇÖZÜM (20 sn)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57600" y="480060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Nasıl çözüyorsunuz? Teknoloji nedir?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8720" y="5193792"/>
            <a:ext cx="12070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📝 "IoT sensörler + yapay zeka ile gerçek zamanlı enerji optimizasyonu. Otomatik uyarı ve raporlama."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14400" y="5623560"/>
            <a:ext cx="12801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188720" y="576072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ETKİ (10 sn)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57600" y="576072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Sonuç ne olur? Sayısal hedef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8720" y="6153912"/>
            <a:ext cx="12070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📝 "%30 enerji tasarrufu, 6 ayda ROI, 100 KOBİ'ye ölçeklenebilir."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14400" y="6583680"/>
            <a:ext cx="12801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188720" y="672084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C107"/>
                </a:solidFill>
              </a:defRPr>
            </a:pPr>
            <a:r>
              <a:t>CALL-TO-ACTION (10 sn)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600" y="672084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Ne istiyorsunuz? Sonraki adım?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88720" y="7114032"/>
            <a:ext cx="12070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📝 "TÜBİTAK 2209-A başvurusu yapacağız. Pilot için 3 fabrika arıyoruz."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032387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10:05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🎯 BUGÜNÜN HEDEFLERİ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194560"/>
            <a:ext cx="11887200" cy="10515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828800" y="2468880"/>
            <a:ext cx="457200" cy="457200"/>
          </a:xfrm>
          <a:prstGeom prst="ellipse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28800" y="246888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60320" y="2377440"/>
            <a:ext cx="4572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Sanayi 4.0 Farkındalığı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0320" y="2715767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0C997"/>
                </a:solidFill>
              </a:defRPr>
            </a:pPr>
            <a:r>
              <a:t>✓ 8 temel teknolojiyi tanımak ve örneklemek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71600" y="3291840"/>
            <a:ext cx="11887200" cy="10515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828800" y="3566160"/>
            <a:ext cx="457200" cy="457200"/>
          </a:xfrm>
          <a:prstGeom prst="ellipse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828800" y="356616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60320" y="3474720"/>
            <a:ext cx="4572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AI Araçları Yetkinliği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0320" y="3813047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0C997"/>
                </a:solidFill>
              </a:defRPr>
            </a:pPr>
            <a:r>
              <a:t>✓ En az 3 farklı AI aracını aktif kullanabilmek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4389120"/>
            <a:ext cx="11887200" cy="10515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828800" y="4663440"/>
            <a:ext cx="457200" cy="457200"/>
          </a:xfrm>
          <a:prstGeom prst="ellipse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828800" y="466344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60320" y="4572000"/>
            <a:ext cx="4572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Fonlama Bilgisi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60320" y="4910327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0C997"/>
                </a:solidFill>
              </a:defRPr>
            </a:pPr>
            <a:r>
              <a:t>✓ Minimum 5 fon kaynağını ve başvuru süreçlerini bilmek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71600" y="5486400"/>
            <a:ext cx="11887200" cy="10515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828800" y="5760720"/>
            <a:ext cx="457200" cy="457200"/>
          </a:xfrm>
          <a:prstGeom prst="ellipse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828800" y="576072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60320" y="5669280"/>
            <a:ext cx="4572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Proje Önerisi Oluşturma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60320" y="6007607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0C997"/>
                </a:solidFill>
              </a:defRPr>
            </a:pPr>
            <a:r>
              <a:t>✓ TÜBİTAK formatında 1 tam proje önerisi hazırlamak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371600" y="6583680"/>
            <a:ext cx="11887200" cy="105156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828800" y="6858000"/>
            <a:ext cx="457200" cy="457200"/>
          </a:xfrm>
          <a:prstGeom prst="ellipse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828800" y="685800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60320" y="6766560"/>
            <a:ext cx="4572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Ekip İşbirliği &amp; Pitch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60320" y="7104887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20C997"/>
                </a:solidFill>
              </a:defRPr>
            </a:pPr>
            <a:r>
              <a:t>✓ 1 dakikalık profesyonel pitch sunumu yapabilmek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0323870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50/62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🔄 FEEDBACK VE İYİLEŞTİRME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743200"/>
            <a:ext cx="10972800" cy="118872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2194560" y="3063240"/>
            <a:ext cx="548640" cy="54864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194560" y="306324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6080" y="28803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Takım İçi Review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72800" y="3154680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C107"/>
                </a:solidFill>
              </a:defRPr>
            </a:pPr>
            <a:r>
              <a:t>⏱️ 5 dk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6080" y="3337560"/>
            <a:ext cx="9418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📋 Her bölümü sesli okuyun, anlaşılmayan yer var mı?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28800" y="4023360"/>
            <a:ext cx="10972800" cy="118872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2194560" y="4343400"/>
            <a:ext cx="548640" cy="54864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194560" y="434340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26080" y="41605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Peer Review (Yan Takım)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72800" y="4434840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C107"/>
                </a:solidFill>
              </a:defRPr>
            </a:pPr>
            <a:r>
              <a:t>⏱️ 10 dk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26080" y="4617720"/>
            <a:ext cx="9418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📋 3-2-1 Feedback: 3 güçlü yön, 2 iyileştirme, 1 soru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828800" y="5303520"/>
            <a:ext cx="10972800" cy="118872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2194560" y="5623560"/>
            <a:ext cx="548640" cy="54864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2194560" y="562356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26080" y="544068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AI Review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72800" y="5715000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C107"/>
                </a:solidFill>
              </a:defRPr>
            </a:pPr>
            <a:r>
              <a:t>⏱️ 3 dk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26080" y="5897880"/>
            <a:ext cx="9418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📋 Claude'a tüm metni verin: "Bu proje önerisini değerlendir, eksikleri söyle"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828800" y="6583680"/>
            <a:ext cx="10972800" cy="118872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2194560" y="6903720"/>
            <a:ext cx="548640" cy="54864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2194560" y="690372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6080" y="67208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Revizyon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972800" y="6995160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C107"/>
                </a:solidFill>
              </a:defRPr>
            </a:pPr>
            <a:r>
              <a:t>⏱️ 10 dk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26080" y="7178040"/>
            <a:ext cx="9418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📋 Geri bildirimleri entegre edin, tekrar AI ile kontrol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0530348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51/62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11:40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📄 PROJE ŞABLONU ERİŞİMİ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743200"/>
            <a:ext cx="11887200" cy="109728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880360"/>
            <a:ext cx="5486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📄 TÜBİTAK 2209-A Şablonu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28803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Word (.docx) • Max 20 sayfa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3291840"/>
            <a:ext cx="7315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Resmi TÜBİTAK başvuru formu, Arial 9 font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1200" y="333756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u="sng">
                <a:solidFill>
                  <a:srgbClr val="007BFF"/>
                </a:solidFill>
              </a:defRPr>
            </a:pPr>
            <a:r>
              <a:t>🔗 tubitak.gov.tr/tr/burslar/lisans/burs-programlari/2209-a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71600" y="3931920"/>
            <a:ext cx="11887200" cy="109728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828800" y="4069080"/>
            <a:ext cx="5486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📄 KOSGEB Rize Rehberi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0" y="406908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Web Rehber • Detaylı kılavuz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4480560"/>
            <a:ext cx="7315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KOSGEB başvuru süreçleri ve iş planı hazırlama rehberi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01200" y="452628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u="sng">
                <a:solidFill>
                  <a:srgbClr val="007BFF"/>
                </a:solidFill>
              </a:defRPr>
            </a:pPr>
            <a:r>
              <a:t>🔗 coruhtech.github.io/kosgeb-rize/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5120640"/>
            <a:ext cx="11887200" cy="109728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5257800"/>
            <a:ext cx="5486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📄 Pitch Deck Şablonu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2400" y="525780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PowerPoint • 10 slayt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0" y="5669280"/>
            <a:ext cx="7315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Ücretsiz Canva şablonları, özelleştirilebilir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01200" y="571500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u="sng">
                <a:solidFill>
                  <a:srgbClr val="007BFF"/>
                </a:solidFill>
              </a:defRPr>
            </a:pPr>
            <a:r>
              <a:t>🔗 canva.com/presentations/templates/pitch-deck/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71600" y="6309360"/>
            <a:ext cx="11887200" cy="109728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28800" y="6446520"/>
            <a:ext cx="5486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📄 GitHub Proje Şablonları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72400" y="64465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Markdown • README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8800" y="6858000"/>
            <a:ext cx="7315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Açık kaynak proje dokümantasyon örnekleri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01200" y="690372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u="sng">
                <a:solidFill>
                  <a:srgbClr val="007BFF"/>
                </a:solidFill>
              </a:defRPr>
            </a:pPr>
            <a:r>
              <a:t>🔗 github.com/ucoruh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0736825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52/62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11:41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🔬 ARAŞTIRMA YÖNTEMLERİ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286000"/>
            <a:ext cx="11887200" cy="9144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828800" y="2377440"/>
            <a:ext cx="3657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🤖 Claude DeepResearch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2377440"/>
            <a:ext cx="2286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🎯 Literatür tarama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0" y="2468880"/>
            <a:ext cx="1371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8F9FA"/>
                </a:solidFill>
              </a:defRPr>
            </a:pPr>
            <a:r>
              <a:t>⏱️ 3 dk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800" y="278892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💡 En son makaleleri, trendleri bulur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71600" y="3291840"/>
            <a:ext cx="11887200" cy="9144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828800" y="3383280"/>
            <a:ext cx="3657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📚 Google Scholar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43600" y="3383280"/>
            <a:ext cx="2286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🎯 Akademik makaleler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30000" y="3474720"/>
            <a:ext cx="1371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8F9FA"/>
                </a:solidFill>
              </a:defRPr>
            </a:pPr>
            <a:r>
              <a:t>⏱️ 10 dk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0" y="379476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💡 Anahtar kelime ara, son 2 yıl filtrele, atıf sayısına bak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71600" y="4297680"/>
            <a:ext cx="11887200" cy="9144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28800" y="4389120"/>
            <a:ext cx="3657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⚖️ Patent Databases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3600" y="4389120"/>
            <a:ext cx="2286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🎯 Benzer patentler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30000" y="4480560"/>
            <a:ext cx="1371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8F9FA"/>
                </a:solidFill>
              </a:defRPr>
            </a:pPr>
            <a:r>
              <a:t>⏱️ 15 dk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480060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💡 espacenet.com, USPTO.gov, yenilik kontrolü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71600" y="5303520"/>
            <a:ext cx="11887200" cy="9144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28800" y="5394960"/>
            <a:ext cx="3657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📊 Statista / İTO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5394960"/>
            <a:ext cx="2286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🎯 Pazar verileri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430000" y="5486400"/>
            <a:ext cx="1371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8F9FA"/>
                </a:solidFill>
              </a:defRPr>
            </a:pPr>
            <a:r>
              <a:t>⏱️ 10 dk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58064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💡 Sektör büyüklüğü, trend analizi, Türkiye istatistikleri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371600" y="6309360"/>
            <a:ext cx="11887200" cy="9144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828800" y="6400800"/>
            <a:ext cx="3657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💼 LinkedIn Uzman Görüşü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3600" y="6400800"/>
            <a:ext cx="22860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🎯 Sektör doğrulaması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430000" y="6492240"/>
            <a:ext cx="1371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8F9FA"/>
                </a:solidFill>
              </a:defRPr>
            </a:pPr>
            <a:r>
              <a:t>⏱️ 1-2 gün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28800" y="681228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💡 İlgili uzmanlara mesaj, 3-4 soruya cevap iste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0943303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53/62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914400"/>
            <a:ext cx="1097280" cy="10972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14400" y="914400"/>
            <a:ext cx="1097280" cy="10972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FAZ</a:t>
            </a:r>
            <a:br/>
            <a: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9144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200" b="1">
                <a:solidFill>
                  <a:srgbClr val="FFFFFF"/>
                </a:solidFill>
              </a:defRPr>
            </a:pPr>
            <a:r>
              <a:t>FİKİR GELİŞTİRME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173736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⏰ 11:30-11:40 (10 dk)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600" y="2743200"/>
            <a:ext cx="11887200" cy="41148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28800" y="3017520"/>
            <a:ext cx="10972800" cy="356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2'şerli takımlar oluşun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3 problem belirleyin (gerçek sorunlar)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Claude'a sorun: Her problem için 3 çözüm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En uygulanabilir çözümü seçin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Yan takımla paylaşın (3-2-1 feedback)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</a:p>
          <a:p>
            <a:pPr>
              <a:spcBef>
                <a:spcPts val="2000"/>
              </a:spcBef>
              <a:defRPr sz="2000" b="1">
                <a:solidFill>
                  <a:srgbClr val="28C76F"/>
                </a:solidFill>
              </a:defRPr>
            </a:pPr>
            <a:r>
              <a:t>✅ ÇIKTI: 1 sayfa problem-çözüm açıklaması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1149780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54/62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C107"/>
                </a:solidFill>
              </a:defRPr>
            </a:pPr>
            <a:r>
              <a:t>📝 PROJE ÖNERİSİ FORMATI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0" y="1920240"/>
            <a:ext cx="10972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FFC107"/>
                </a:solidFill>
              </a:defRPr>
            </a:pPr>
            <a:r>
              <a:t>TÜBİTAK 2209-A Başvuru Şablonu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4400" y="2743200"/>
            <a:ext cx="12801600" cy="109728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88720" y="3017520"/>
            <a:ext cx="548640" cy="54864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188720" y="301752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1680" y="28346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PROJE BAŞLIĞI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11680" y="32004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Kısa, çekici, açıklayıcı (max 15 kelime)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5200" y="301752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Örn: "Akıllı Sensörlerle Endüstriyel Enerji Verimliliği"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14400" y="3931920"/>
            <a:ext cx="12801600" cy="109728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88720" y="4206240"/>
            <a:ext cx="548640" cy="54864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188720" y="420624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11680" y="40233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PROBLEM TANIMI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11680" y="438912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Hangi sorunu çözüyor? Nicel verilerle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5200" y="420624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Örn: "Fabrikalarda %40 enerji israfı, yıllık 2M TL kayıp"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14400" y="5120640"/>
            <a:ext cx="12801600" cy="109728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88720" y="5394960"/>
            <a:ext cx="548640" cy="54864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188720" y="539496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1680" y="521208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ÇÖZÜM ÖNERİSİ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11680" y="557784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Nasıl çözülecek? Teknoloji + Yöntem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15200" y="539496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Örn: "IoT sensörler + ML ile gerçek zamanlı optimizasyon"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14400" y="6309360"/>
            <a:ext cx="12801600" cy="109728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88720" y="6583680"/>
            <a:ext cx="548640" cy="54864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188720" y="658368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11680" y="640080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YENİLİK &amp; ÖZGÜNLÜK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11680" y="676656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Mevcut çözümlerden farkı nedir?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15200" y="658368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Örn: "Halihazırda manuel takip var, bizim sistem otonom"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1356258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55/62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3600" b="1">
                <a:solidFill>
                  <a:srgbClr val="FFC107"/>
                </a:solidFill>
              </a:defRPr>
            </a:pPr>
            <a:r>
              <a:t>📝 PROJE ÖNERİSİ FORMATI (Devam)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4400" y="2103120"/>
            <a:ext cx="12801600" cy="100584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88720" y="2331720"/>
            <a:ext cx="548640" cy="54864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188720" y="233172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11680" y="219456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HEDEFLER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1680" y="256032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3-5 ölçülebilir hedef (SMART)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0" y="233172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Örn: "6 ayda %30 enerji tasarrufu, 10 sensör kurulumu"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14400" y="3200400"/>
            <a:ext cx="12801600" cy="100584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88720" y="3429000"/>
            <a:ext cx="548640" cy="54864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188720" y="342900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1680" y="329184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YÖNTEM &amp; İŞ PLANI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11680" y="36576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Adım adım nasıl yapılacak? (Gantt)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15200" y="342900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Örn: "Ay 1-2: Tasarım, Ay 3-4: Prototip, Ay 5-6: Test"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14400" y="4297680"/>
            <a:ext cx="12801600" cy="100584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88720" y="4526280"/>
            <a:ext cx="548640" cy="54864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188720" y="452628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11680" y="438912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BEKLENİLEN ÇIKTILAR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1680" y="475488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Sonuçlar somut, ölçülebilir olmalı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15200" y="452628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Örn: "Çalışan prototip, test raporu, 1 makale taslağı"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14400" y="5394960"/>
            <a:ext cx="12801600" cy="100584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1188720" y="5623560"/>
            <a:ext cx="548640" cy="54864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188720" y="562356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11680" y="548640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BÜTÇE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11680" y="585216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Kalemler: Malzeme, yazılım, hizmet alımı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15200" y="562356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Örn: "Sensörler: 3K, Cloud: 1.5K, Diğer: 3K = 7.5K TL"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14400" y="6492240"/>
            <a:ext cx="12801600" cy="1005840"/>
          </a:xfrm>
          <a:prstGeom prst="roundRect">
            <a:avLst/>
          </a:prstGeom>
          <a:solidFill>
            <a:srgbClr val="1E1E1E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188720" y="6720840"/>
            <a:ext cx="548640" cy="54864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1188720" y="6720840"/>
            <a:ext cx="548640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11680" y="658368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REFERANSLAR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11680" y="694944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Bilimsel kaynaklar (min 5 makale)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15200" y="672084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Örn: "IEEE IoT Journal, Energy Management 2024..."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1562735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56/62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11:38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28C76F"/>
                </a:solidFill>
              </a:defRPr>
            </a:pPr>
            <a:r>
              <a:t>🤖 AI İLE PROJE NASIL YAZILIR?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" y="2468880"/>
            <a:ext cx="13167360" cy="100584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1005840" y="2606040"/>
            <a:ext cx="118872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005840" y="2606040"/>
            <a:ext cx="118872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ADIM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7440" y="25603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Claude'a problemi tanımlayın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7440" y="297180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💬 "Fabrikalarda enerji israfı problemi hakkında bilgi ver"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887200" y="2743200"/>
            <a:ext cx="1371600" cy="45720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1887200" y="2743200"/>
            <a:ext cx="13716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⏱️ 2 dk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1520" y="3566160"/>
            <a:ext cx="13167360" cy="100584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1005840" y="3703320"/>
            <a:ext cx="118872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005840" y="3703320"/>
            <a:ext cx="118872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ADIM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7440" y="365760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DeepResearch ile araştırma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77440" y="406908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💬 "IoT enerji izleme sistemleri hakkında güncel makaleler bul"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1887200" y="3840480"/>
            <a:ext cx="1371600" cy="45720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1887200" y="3840480"/>
            <a:ext cx="13716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⏱️ 3 dk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31520" y="4663440"/>
            <a:ext cx="13167360" cy="100584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005840" y="4800600"/>
            <a:ext cx="118872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005840" y="4800600"/>
            <a:ext cx="118872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ADIM 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7440" y="475488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Proje önerisi outline oluştur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77440" y="516636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💬 "TÜBİTAK 2209-A formatında proje önerisi şablonu oluştur"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1887200" y="4937760"/>
            <a:ext cx="1371600" cy="45720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1887200" y="4937760"/>
            <a:ext cx="13716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⏱️ 2 dk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31520" y="5760720"/>
            <a:ext cx="13167360" cy="100584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005840" y="5897880"/>
            <a:ext cx="118872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1005840" y="5897880"/>
            <a:ext cx="118872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ADIM 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77440" y="5852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Her bölümü AI ile doldurun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77440" y="62636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💬 "Hedefler bölümünü SMART formatında yaz"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1887200" y="6035040"/>
            <a:ext cx="1371600" cy="45720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11887200" y="6035040"/>
            <a:ext cx="13716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⏱️ 10 dk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31520" y="6858000"/>
            <a:ext cx="13167360" cy="100584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1005840" y="6995160"/>
            <a:ext cx="1188720" cy="45720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005840" y="6995160"/>
            <a:ext cx="118872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ADIM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77440" y="69494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Claude Code ile Word'e aktar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77440" y="736092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i="1">
                <a:solidFill>
                  <a:srgbClr val="20C997"/>
                </a:solidFill>
              </a:defRPr>
            </a:pPr>
            <a:r>
              <a:t>💬 "Python-docx ile Word dökümanı oluştur"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887200" y="7132320"/>
            <a:ext cx="1371600" cy="45720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1887200" y="7132320"/>
            <a:ext cx="13716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⏱️ 3 dk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1769212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57/62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914400"/>
            <a:ext cx="1097280" cy="10972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14400" y="914400"/>
            <a:ext cx="1097280" cy="10972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FAZ</a:t>
            </a:r>
            <a:br/>
            <a: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9144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200" b="1">
                <a:solidFill>
                  <a:srgbClr val="FFFFFF"/>
                </a:solidFill>
              </a:defRPr>
            </a:pPr>
            <a:r>
              <a:t>AI İLE PROPOSAL YAZIMI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173736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⏰ 11:40-11:50 (10 dk)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600" y="2743200"/>
            <a:ext cx="11887200" cy="41148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28800" y="3017520"/>
            <a:ext cx="10972800" cy="356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Yukarıdaki 5 adımı takip edin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Claude DeepResearch ile literatür tarayın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TÜBİTAK 2209-A formatını kullanın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9 bölümü AI yardımıyla doldurun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Python-docx ile Word'e aktarın (opsiyonel)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  <a:r>
              <a:t>👉 Takım arkadaşınızla gözden geçirin</a:t>
            </a:r>
          </a:p>
          <a:p>
            <a:pPr>
              <a:spcBef>
                <a:spcPts val="2000"/>
              </a:spcBef>
              <a:defRPr sz="2000">
                <a:solidFill>
                  <a:srgbClr val="FFFFFF"/>
                </a:solidFill>
              </a:defRPr>
            </a:pPr>
          </a:p>
          <a:p>
            <a:pPr>
              <a:spcBef>
                <a:spcPts val="2000"/>
              </a:spcBef>
              <a:defRPr sz="2000" b="1">
                <a:solidFill>
                  <a:srgbClr val="28C76F"/>
                </a:solidFill>
              </a:defRPr>
            </a:pPr>
            <a:r>
              <a:t>✅ ÇIKTI: 3-5 sayfa proje önerisi (Word/PDF)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1975690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58/62</a:t>
            </a:r>
          </a:p>
        </p:txBody>
      </p:sp>
      <p:sp>
        <p:nvSpPr>
          <p:cNvPr id="6" name="Oval 5"/>
          <p:cNvSpPr/>
          <p:nvPr/>
        </p:nvSpPr>
        <p:spPr>
          <a:xfrm>
            <a:off x="914400" y="914400"/>
            <a:ext cx="1097280" cy="109728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14400" y="914400"/>
            <a:ext cx="1097280" cy="10972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FAZ</a:t>
            </a:r>
            <a:br/>
            <a: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9144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200" b="1">
                <a:solidFill>
                  <a:srgbClr val="FFFFFF"/>
                </a:solidFill>
              </a:defRPr>
            </a:pPr>
            <a:r>
              <a:t>HIZLI PITCH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173736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C107"/>
                </a:solidFill>
              </a:defRPr>
            </a:pPr>
            <a:r>
              <a:t>⏰ 11:50-12:00 (10 dk)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600" y="2743200"/>
            <a:ext cx="11887200" cy="4114800"/>
          </a:xfrm>
          <a:prstGeom prst="roundRect">
            <a:avLst/>
          </a:prstGeom>
          <a:solidFill>
            <a:srgbClr val="191919"/>
          </a:solidFill>
          <a:ln w="381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28800" y="3017520"/>
            <a:ext cx="10972800" cy="356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👉 1 dakikalık pitch metni yazın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👉 AI ile düzeltin ve geliştirin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👉 Takım içinde prova yapın (30 sn)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👉 Gönüllü 3-5 takım sunar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</a:p>
          <a:p>
            <a:pPr>
              <a:spcBef>
                <a:spcPts val="600"/>
              </a:spcBef>
              <a:defRPr sz="2000" b="1">
                <a:solidFill>
                  <a:srgbClr val="FFC107"/>
                </a:solidFill>
              </a:defRPr>
            </a:pPr>
            <a:r>
              <a:t>🎤 PITCH FORMATI: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   • Problem (15 sn): "Fabrikalar enerji israf ediyor"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   • Çözüm (25 sn): "IoT + AI ile %30 tasarruf"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  <a:r>
              <a:t>   • Etki (20 sn): "Yılda 2M TL tasarruf, 100 ton CO2"</a:t>
            </a:r>
          </a:p>
          <a:p>
            <a:pPr>
              <a:spcBef>
                <a:spcPts val="600"/>
              </a:spcBef>
              <a:defRPr sz="2000">
                <a:solidFill>
                  <a:srgbClr val="FFFFFF"/>
                </a:solidFill>
              </a:defRPr>
            </a:pPr>
          </a:p>
          <a:p>
            <a:pPr>
              <a:spcBef>
                <a:spcPts val="600"/>
              </a:spcBef>
              <a:defRPr sz="2000" b="1">
                <a:solidFill>
                  <a:srgbClr val="28C76F"/>
                </a:solidFill>
              </a:defRPr>
            </a:pPr>
            <a:r>
              <a:t>🏆 EN İYİ 3 PROJE ÖDÜL KAZANIR!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2182167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59/62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18288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🎯 BUGÜNÜN BAŞARILARI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1600" y="3657600"/>
            <a:ext cx="2743200" cy="274320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371600" y="4114800"/>
            <a:ext cx="2743200" cy="10972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5200" b="1">
                <a:solidFill>
                  <a:srgbClr val="28C76F"/>
                </a:solidFill>
              </a:defRPr>
            </a:pPr>
            <a:r>
              <a:t>25+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5303520"/>
            <a:ext cx="2743200" cy="9144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Proje</a:t>
            </a:r>
            <a:br/>
            <a:r>
              <a:t>Fikri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9120" y="3657600"/>
            <a:ext cx="2743200" cy="274320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89120" y="4114800"/>
            <a:ext cx="2743200" cy="10972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5200" b="1">
                <a:solidFill>
                  <a:srgbClr val="28C76F"/>
                </a:solidFill>
              </a:defRPr>
            </a:pPr>
            <a:r>
              <a:t>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89120" y="5303520"/>
            <a:ext cx="2743200" cy="9144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Genç</a:t>
            </a:r>
            <a:br/>
            <a:r>
              <a:t>Girişimci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06640" y="3657600"/>
            <a:ext cx="2743200" cy="274320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406640" y="4114800"/>
            <a:ext cx="2743200" cy="10972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5200" b="1">
                <a:solidFill>
                  <a:srgbClr val="28C76F"/>
                </a:solidFill>
              </a:defRPr>
            </a:pPr>
            <a:r>
              <a:t>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6640" y="5303520"/>
            <a:ext cx="2743200" cy="9144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Araç</a:t>
            </a:r>
            <a:br/>
            <a:r>
              <a:t>Öğrenildi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424160" y="3657600"/>
            <a:ext cx="2743200" cy="274320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0424160" y="4114800"/>
            <a:ext cx="2743200" cy="10972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5200" b="1">
                <a:solidFill>
                  <a:srgbClr val="28C76F"/>
                </a:solidFill>
              </a:defRPr>
            </a:pPr>
            <a:r>
              <a:t>100%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24160" y="5303520"/>
            <a:ext cx="2743200" cy="9144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Motivasyon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238864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6/62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10:07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🤔 BEKLENTİLER vs GERÇEKLİK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4400" y="2743200"/>
            <a:ext cx="12801600" cy="914400"/>
          </a:xfrm>
          <a:prstGeom prst="round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188720" y="288036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"AI her şeyi yapar, biz hiçbir şey öğrenmeyiz"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32320" y="3017520"/>
            <a:ext cx="3657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98079" y="288036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AI yardımcıdır - Siz yönlendirir, kontrol eder, öğrenirsiniz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14400" y="3703320"/>
            <a:ext cx="12801600" cy="914400"/>
          </a:xfrm>
          <a:prstGeom prst="round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188720" y="384048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"Proje yazmak aylar sürer, çok zordur"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32320" y="3977640"/>
            <a:ext cx="3657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98079" y="384048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AI ile 30-60 dakikada ilk taslak, 1 haftada tamamlanır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14400" y="4663440"/>
            <a:ext cx="12801600" cy="914400"/>
          </a:xfrm>
          <a:prstGeom prst="round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188720" y="480060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"Fonlar sadece büyük şirketler ve deneyimlilere"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2320" y="4937760"/>
            <a:ext cx="3657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98079" y="480060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TÜBİTAK 2209-A sadece öğrencilere, KOSGEB herkese açık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14400" y="5623560"/>
            <a:ext cx="12801600" cy="914400"/>
          </a:xfrm>
          <a:prstGeom prst="round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188720" y="576072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"Sanayi 4.0 sadece mühendislik içindir"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32320" y="5897880"/>
            <a:ext cx="3657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98079" y="576072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Tüm sektörlere uygulanabilir: Sağlık, tarım, eğitim, perakende...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14400" y="6583680"/>
            <a:ext cx="12801600" cy="914400"/>
          </a:xfrm>
          <a:prstGeom prst="round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188720" y="672084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DC3545"/>
                </a:solidFill>
              </a:defRPr>
            </a:pPr>
            <a:r>
              <a:t>❌ "Bugün sadece teori, uygulama yok"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32320" y="6858000"/>
            <a:ext cx="3657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C107"/>
                </a:solidFill>
              </a:defRPr>
            </a:pPr>
            <a:r>
              <a:t>→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98079" y="6720840"/>
            <a:ext cx="59436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28C76F"/>
                </a:solidFill>
              </a:defRPr>
            </a:pPr>
            <a:r>
              <a:t>✅ 30 dakika hands-on atölye, kendi projenizi oluşturacaksınız!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2388645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60/62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🚀 SONRAKİ ADIMLAR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7280" y="2286000"/>
            <a:ext cx="2926080" cy="502920"/>
          </a:xfrm>
          <a:prstGeom prst="roundRect">
            <a:avLst/>
          </a:prstGeom>
          <a:solidFill>
            <a:srgbClr val="DC35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97280" y="2286000"/>
            <a:ext cx="292608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 b="1">
                <a:solidFill>
                  <a:srgbClr val="FFFFFF"/>
                </a:solidFill>
              </a:defRPr>
            </a:pPr>
            <a:r>
              <a:t>Bu Hafta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97680" y="2286000"/>
            <a:ext cx="9235440" cy="960120"/>
          </a:xfrm>
          <a:prstGeom prst="roundRect">
            <a:avLst/>
          </a:prstGeom>
          <a:solidFill>
            <a:srgbClr val="141414"/>
          </a:solidFill>
          <a:ln w="25400">
            <a:solidFill>
              <a:srgbClr val="DC35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572000" y="239572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Proje önerinizi tamamlayın: AI ile son düzeltmeleri yapın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0" y="267004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Takım arkadaşlarınızla gözden geçirin: 3-2-1 feedback metoduyla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294436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Danışman öğretim üyesi bulun: TÜBİTAK için zorunlu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97280" y="3566160"/>
            <a:ext cx="2926080" cy="5029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097280" y="3566160"/>
            <a:ext cx="292608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 b="1">
                <a:solidFill>
                  <a:srgbClr val="FFFFFF"/>
                </a:solidFill>
              </a:defRPr>
            </a:pPr>
            <a:r>
              <a:t>Bu Ay (Kasım)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297680" y="3566160"/>
            <a:ext cx="9235440" cy="960120"/>
          </a:xfrm>
          <a:prstGeom prst="roundRect">
            <a:avLst/>
          </a:prstGeom>
          <a:solidFill>
            <a:srgbClr val="141414"/>
          </a:solidFill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572000" y="367588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Şirket kuruluşu (KOSGEB için): Noter + Ticaret Sicili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0" y="395020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KOSGEB Girişimcilik eğitimi: 40 saat online eğitim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0" y="422452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Prototip/MVP geliştirmeye başlayın: Claude Code ile hızlı ilerleme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097280" y="4846320"/>
            <a:ext cx="2926080" cy="50292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097280" y="4846320"/>
            <a:ext cx="292608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 b="1">
                <a:solidFill>
                  <a:srgbClr val="FFFFFF"/>
                </a:solidFill>
              </a:defRPr>
            </a:pPr>
            <a:r>
              <a:t>Aralık-Ocak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297680" y="4846320"/>
            <a:ext cx="9235440" cy="960120"/>
          </a:xfrm>
          <a:prstGeom prst="roundRect">
            <a:avLst/>
          </a:prstGeom>
          <a:solidFill>
            <a:srgbClr val="141414"/>
          </a:solidFill>
          <a:ln w="254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572000" y="495604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TÜBİTAK 2209-A başvurusu: Şubat deadline (kesin tarihi web'ten kontrol)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523036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Patent/Faydalı model araştırması: Türk Patent Enstitüsü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0" y="550468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İlk pilot testler: 5-10 kullanıcı ile beta test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097280" y="6126480"/>
            <a:ext cx="2926080" cy="50292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097280" y="6126480"/>
            <a:ext cx="292608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 b="1">
                <a:solidFill>
                  <a:srgbClr val="FFFFFF"/>
                </a:solidFill>
              </a:defRPr>
            </a:pPr>
            <a:r>
              <a:t>Şubat-Mart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297680" y="6126480"/>
            <a:ext cx="9235440" cy="960120"/>
          </a:xfrm>
          <a:prstGeom prst="roundRect">
            <a:avLst/>
          </a:prstGeom>
          <a:solidFill>
            <a:srgbClr val="141414"/>
          </a:solidFill>
          <a:ln w="25400">
            <a:solidFill>
              <a:srgbClr val="28C7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572000" y="623620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Teknofest başvuruları: 40+ kategori, ödüller 100K TL'ye kadar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0" y="651052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KOSGEB 1. dönem başvurusu: İş planı + finansal tablolar hazır olsun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72000" y="6784848"/>
            <a:ext cx="86868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• Pitch deck hazırlayın: Yatırımcı sunumları için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2595122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61/62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📚 KAYNAKLAR VE LİNKLER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7280" y="2011680"/>
            <a:ext cx="6217920" cy="2743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280160" y="2148840"/>
            <a:ext cx="5852159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FFC107"/>
                </a:solidFill>
              </a:defRPr>
            </a:pPr>
            <a:r>
              <a:t>🤖 AI Araçları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5880" y="254203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Claude.ai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3040" y="272491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claude.ai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3040" y="288950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En iyi araştırma &amp; yazma asistanı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5880" y="309067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Claude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3040" y="327355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claude.com/claude-code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" y="343814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Terminal AI yardımcısı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5880" y="363931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ChatGPT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3040" y="382219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chat.openai.com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3040" y="398678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Genel amaçlı AI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5880" y="418795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Google Gemini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3040" y="437083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gemini.google.com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63040" y="453542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Google'ın AI modeli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680960" y="2011680"/>
            <a:ext cx="6217920" cy="2743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63840" y="2148840"/>
            <a:ext cx="5852159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FFC107"/>
                </a:solidFill>
              </a:defRPr>
            </a:pPr>
            <a:r>
              <a:t>💰 Fonlama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09560" y="254203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TÜBİTAK 2209-A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46720" y="272491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tubitak.gov.tr/tr/burslar/lisans-onlisans/destek-programlari/2209-universite-ogrencileri-arastirma-projeleri-destekleme-programi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46720" y="288950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Öğrenci projeleri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09560" y="309067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KOSGEB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46720" y="327355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kosgeb.gov.tr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46720" y="343814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Girişim destekleri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09560" y="363931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Teknofest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46720" y="382219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teknofest.org/tr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46720" y="398678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Teknoloji yarışmaları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09560" y="418795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Horizon Europe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46720" y="437083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ec.europa.eu/horizon-europe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46720" y="453542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AB fonları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97280" y="5029200"/>
            <a:ext cx="6217920" cy="2743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1280160" y="5166360"/>
            <a:ext cx="5852159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FFC107"/>
                </a:solidFill>
              </a:defRPr>
            </a:pPr>
            <a:r>
              <a:t>📖 Öğrenme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25880" y="555955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Google Scholar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63040" y="574243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scholar.google.com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63040" y="590702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Akademik makaleler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25880" y="610819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Coursera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63040" y="629107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coursera.org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63040" y="645566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Ücretsiz online kurslar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25880" y="6656831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MIT OpenCourseWare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63040" y="683971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ocw.mit.edu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63040" y="7004303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MIT dersleri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25880" y="7205471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Kaggle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63040" y="7388351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kaggle.com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63040" y="755294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Veri bilimi &amp; ML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680960" y="5029200"/>
            <a:ext cx="6217920" cy="2743200"/>
          </a:xfrm>
          <a:prstGeom prst="roundRect">
            <a:avLst/>
          </a:prstGeom>
          <a:solidFill>
            <a:srgbClr val="141414"/>
          </a:solidFill>
          <a:ln w="381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863840" y="5166360"/>
            <a:ext cx="5852159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FFC107"/>
                </a:solidFill>
              </a:defRPr>
            </a:pPr>
            <a:r>
              <a:t>🛠️ Araçlar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9560" y="555955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GitHub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046720" y="574243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github.com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46720" y="590702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Kod depolama &amp; işbirliği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09560" y="6108192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Notion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6720" y="629107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notion.so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046720" y="645566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Proje yönetimi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909560" y="6656831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Figma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6720" y="6839712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figma.com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046720" y="7004303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UI/UX tasarım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09560" y="7205471"/>
            <a:ext cx="576072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• Loom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046720" y="7388351"/>
            <a:ext cx="5623559" cy="1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07BFF"/>
                </a:solidFill>
              </a:defRPr>
            </a:pPr>
            <a:r>
              <a:t>🔗 loom.com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046720" y="7552944"/>
            <a:ext cx="5623559" cy="14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8F9FA"/>
                </a:solidFill>
              </a:defRPr>
            </a:pPr>
            <a:r>
              <a:t>Ekran kaydı &amp; demo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28C7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62/62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5603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GELECEĞİ BİRLİKTE İNŞA EDELİM!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4114800"/>
            <a:ext cx="73152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FFFFFF"/>
                </a:solidFill>
              </a:defRPr>
            </a:pPr>
            <a:r>
              <a:t>Dr. Öğr. Üyesi Uğur CORUH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t>📧 ugur.coruh@erdogan.edu.tr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t>💼 LinkedIn: linkedin.com/in/ugurcoruh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t>💻 GitHub: github.com/ucoruh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t>RTEÜ Erasmus+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445341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7/62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10:10-10:30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16459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SANAYİDE DİJİTAL DÖNÜŞÜM NEDEN?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86000" y="3657600"/>
            <a:ext cx="3200400" cy="2743200"/>
          </a:xfrm>
          <a:prstGeom prst="roundRect">
            <a:avLst/>
          </a:prstGeom>
          <a:solidFill>
            <a:srgbClr val="1E1E1E"/>
          </a:solidFill>
          <a:ln w="508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286000" y="4114800"/>
            <a:ext cx="3200400" cy="13716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6400" b="1">
                <a:solidFill>
                  <a:srgbClr val="FF6B00"/>
                </a:solidFill>
              </a:defRPr>
            </a:pPr>
            <a:r>
              <a:t>92%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0" y="5486400"/>
            <a:ext cx="3200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Şirketler dönüşüm</a:t>
            </a:r>
            <a:br/>
            <a:r>
              <a:t>planıyor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3600" y="3657600"/>
            <a:ext cx="3200400" cy="2743200"/>
          </a:xfrm>
          <a:prstGeom prst="roundRect">
            <a:avLst/>
          </a:prstGeom>
          <a:solidFill>
            <a:srgbClr val="1E1E1E"/>
          </a:solidFill>
          <a:ln w="508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943600" y="4114800"/>
            <a:ext cx="3200400" cy="13716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6400" b="1">
                <a:solidFill>
                  <a:srgbClr val="FF6B00"/>
                </a:solidFill>
              </a:defRPr>
            </a:pPr>
            <a:r>
              <a:t>37%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5486400"/>
            <a:ext cx="3200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Başarıyla</a:t>
            </a:r>
            <a:br/>
            <a:r>
              <a:t>uyguluyor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601200" y="3657600"/>
            <a:ext cx="3200400" cy="2743200"/>
          </a:xfrm>
          <a:prstGeom prst="roundRect">
            <a:avLst/>
          </a:prstGeom>
          <a:solidFill>
            <a:srgbClr val="1E1E1E"/>
          </a:solidFill>
          <a:ln w="50800">
            <a:solidFill>
              <a:srgbClr val="FF6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9601200" y="4114800"/>
            <a:ext cx="3200400" cy="13716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6400" b="1">
                <a:solidFill>
                  <a:srgbClr val="FF6B00"/>
                </a:solidFill>
              </a:defRPr>
            </a:pPr>
            <a:r>
              <a:t>3.5X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01200" y="5486400"/>
            <a:ext cx="3200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Verimlilik</a:t>
            </a:r>
            <a:br/>
            <a:r>
              <a:t>potansiyeli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651819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8/62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73152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🏭 SANAYİ 4.0: 8 TEKNOLOJI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1600" y="2468880"/>
            <a:ext cx="5943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554480" y="2606040"/>
            <a:ext cx="5577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🔗 IoT: Akıllı sensörler, gerçek zamanlı veri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772400" y="2468880"/>
            <a:ext cx="5943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955280" y="2606040"/>
            <a:ext cx="5577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🧠 AI/ML: Tahmin, optimizasyon, otomasyon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71600" y="3566160"/>
            <a:ext cx="5943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554480" y="3703320"/>
            <a:ext cx="5577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📊 Big Data: Veri analitiği, pattern bulma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772400" y="3566160"/>
            <a:ext cx="5943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955280" y="3703320"/>
            <a:ext cx="5577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☁️ Cloud: Sınırsız kaynak, her yerden erişim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71600" y="4663440"/>
            <a:ext cx="5943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554480" y="4800600"/>
            <a:ext cx="5577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🔄 Dijital İkiz: Siber-fiziksel sistemler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772400" y="4663440"/>
            <a:ext cx="5943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955280" y="4800600"/>
            <a:ext cx="5577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🤖 Robotik: Otonom robotlar, cobots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71600" y="5760720"/>
            <a:ext cx="5943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554480" y="5897880"/>
            <a:ext cx="5577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🖨️ 3D Print: Hızlı prototipleme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772400" y="5760720"/>
            <a:ext cx="5943600" cy="91440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955280" y="5897880"/>
            <a:ext cx="5577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🥽 AR/VR: Bakım, eğitim, montaj desteği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4400" y="7955279"/>
            <a:ext cx="12801600" cy="137160"/>
          </a:xfrm>
          <a:prstGeom prst="roundRect">
            <a:avLst/>
          </a:prstGeom>
          <a:solidFill>
            <a:srgbClr val="3C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14400" y="7955279"/>
            <a:ext cx="1858296" cy="137160"/>
          </a:xfrm>
          <a:prstGeom prst="roundRect">
            <a:avLst/>
          </a:prstGeom>
          <a:solidFill>
            <a:srgbClr val="007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984480" y="777240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F8F9FA"/>
                </a:solidFill>
              </a:defRPr>
            </a:pPr>
            <a:r>
              <a:t>9/62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2286000" cy="731520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8600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212529"/>
                </a:solidFill>
              </a:defRPr>
            </a:pPr>
            <a:r>
              <a:t>⏰ 10:12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914400"/>
            <a:ext cx="12801600" cy="182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🏭 SANAYİ 4.0 NEDİR?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2286000"/>
            <a:ext cx="10972800" cy="1371600"/>
          </a:xfrm>
          <a:prstGeom prst="roundRect">
            <a:avLst/>
          </a:prstGeom>
          <a:solidFill>
            <a:srgbClr val="1E1E1E"/>
          </a:solidFill>
          <a:ln w="38100">
            <a:solidFill>
              <a:srgbClr val="007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286000" y="256032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t>Üretim süreçlerinin dijitalleşmesi, otomasyon ve veri alışverişini içeren dördüncü sanayi devrimi. Fiziksel ve dijital sistemlerin birleşimi ile akıllı fabrikalar oluşturulur.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28800" y="4114800"/>
            <a:ext cx="10972800" cy="6400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103120" y="420624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43200" y="420624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Bağlantılılık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4251960"/>
            <a:ext cx="6400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Makineler, cihazlar ve sistemler birbirine bağlı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28800" y="4846320"/>
            <a:ext cx="10972800" cy="6400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103120" y="493776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43200" y="493776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Gerçek Zamanlı Veri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3600" y="4983480"/>
            <a:ext cx="6400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Anlık izleme ve analiz ile hızlı karar alma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828800" y="5577840"/>
            <a:ext cx="10972800" cy="6400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103120" y="566928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🤖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43200" y="566928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Otomasyon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43600" y="5715000"/>
            <a:ext cx="6400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İnsan müdahalesi olmadan çalışan sistemler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828800" y="6309360"/>
            <a:ext cx="10972800" cy="640080"/>
          </a:xfrm>
          <a:prstGeom prst="roundRect">
            <a:avLst/>
          </a:prstGeom>
          <a:solidFill>
            <a:srgbClr val="191919"/>
          </a:solidFill>
          <a:ln w="25400">
            <a:solidFill>
              <a:srgbClr val="20C9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2103120" y="64008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3200" y="640080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Yapay Zeka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6446520"/>
            <a:ext cx="6400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F8F9FA"/>
                </a:solidFill>
              </a:defRPr>
            </a:pPr>
            <a:r>
              <a:t>Öğrenen ve kendini geliştiren akıllı sistemler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